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18B_33ADCE5B.xml" ContentType="application/vnd.ms-powerpoint.comment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layout11.xml" ContentType="application/vnd.openxmlformats-officedocument.drawingml.diagramLayout+xml"/>
  <Override PartName="/ppt/diagrams/quickStyle11.xml" ContentType="application/vnd.openxmlformats-officedocument.drawingml.diagramStyle+xml"/>
  <Override PartName="/ppt/diagrams/drawing11.xml" ContentType="application/vnd.ms-office.drawingml.diagramDrawing+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colors11.xml" ContentType="application/vnd.openxmlformats-officedocument.drawingml.diagramColors+xml"/>
  <Override PartName="/ppt/diagrams/quickStyle12.xml" ContentType="application/vnd.openxmlformats-officedocument.drawingml.diagramStyle+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colors12.xml" ContentType="application/vnd.openxmlformats-officedocument.drawingml.diagramColors+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rawing12.xml" ContentType="application/vnd.ms-office.drawingml.diagramDrawing+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omments/modernComment_18C_306C6441.xml" ContentType="application/vnd.ms-powerpoint.comments+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layout12.xml" ContentType="application/vnd.openxmlformats-officedocument.drawingml.diagramLayout+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layout13.xml" ContentType="application/vnd.openxmlformats-officedocument.drawingml.diagramLayout+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omments/modernComment_15A_A2B0EBAB.xml" ContentType="application/vnd.ms-powerpoint.comments+xml"/>
  <Override PartName="/ppt/authors.xml" ContentType="application/vnd.ms-powerpoint.authors+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0" r:id="rId2"/>
    <p:sldId id="256" r:id="rId3"/>
    <p:sldId id="261" r:id="rId4"/>
    <p:sldId id="349" r:id="rId5"/>
    <p:sldId id="263" r:id="rId6"/>
    <p:sldId id="264" r:id="rId7"/>
    <p:sldId id="265" r:id="rId8"/>
    <p:sldId id="266" r:id="rId9"/>
    <p:sldId id="389" r:id="rId10"/>
    <p:sldId id="395" r:id="rId11"/>
    <p:sldId id="267" r:id="rId12"/>
    <p:sldId id="331" r:id="rId13"/>
    <p:sldId id="339" r:id="rId14"/>
    <p:sldId id="269" r:id="rId15"/>
    <p:sldId id="348" r:id="rId16"/>
    <p:sldId id="340" r:id="rId17"/>
    <p:sldId id="347" r:id="rId18"/>
    <p:sldId id="346" r:id="rId19"/>
    <p:sldId id="396" r:id="rId20"/>
    <p:sldId id="342" r:id="rId21"/>
    <p:sldId id="344" r:id="rId22"/>
    <p:sldId id="362" r:id="rId23"/>
    <p:sldId id="361" r:id="rId24"/>
    <p:sldId id="360" r:id="rId25"/>
    <p:sldId id="357" r:id="rId26"/>
    <p:sldId id="358" r:id="rId27"/>
    <p:sldId id="356" r:id="rId28"/>
    <p:sldId id="355" r:id="rId29"/>
    <p:sldId id="352" r:id="rId30"/>
    <p:sldId id="354" r:id="rId31"/>
    <p:sldId id="353" r:id="rId32"/>
    <p:sldId id="366" r:id="rId33"/>
    <p:sldId id="373" r:id="rId34"/>
    <p:sldId id="392" r:id="rId35"/>
    <p:sldId id="372" r:id="rId36"/>
    <p:sldId id="365" r:id="rId37"/>
    <p:sldId id="371" r:id="rId38"/>
    <p:sldId id="374" r:id="rId39"/>
    <p:sldId id="380" r:id="rId40"/>
    <p:sldId id="370" r:id="rId41"/>
    <p:sldId id="379" r:id="rId42"/>
    <p:sldId id="393" r:id="rId43"/>
    <p:sldId id="390" r:id="rId44"/>
    <p:sldId id="391" r:id="rId45"/>
    <p:sldId id="377" r:id="rId46"/>
    <p:sldId id="378" r:id="rId47"/>
    <p:sldId id="376" r:id="rId48"/>
    <p:sldId id="375" r:id="rId49"/>
    <p:sldId id="369" r:id="rId50"/>
    <p:sldId id="368" r:id="rId51"/>
    <p:sldId id="364" r:id="rId52"/>
    <p:sldId id="367" r:id="rId53"/>
    <p:sldId id="363" r:id="rId54"/>
    <p:sldId id="382" r:id="rId55"/>
    <p:sldId id="383" r:id="rId56"/>
    <p:sldId id="394" r:id="rId57"/>
    <p:sldId id="38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C7370A-5019-CCF1-DA01-9B8EE87C87EC}" name="Sabrina Ollie" initials="SO" userId="S::SOLLIE@isbe.net::c1a23924-497c-4769-9743-d4ae54e2a133" providerId="AD"/>
  <p188:author id="{31663F48-A84A-EC8A-FDA0-478065B6EC28}" name="Hampton, Shannon B." initials="HSB" userId="S::Shannon.B.Hampton@Illinois.gov::063d3192-c8d7-40f1-81a8-3b937b090a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4C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226" autoAdjust="0"/>
  </p:normalViewPr>
  <p:slideViewPr>
    <p:cSldViewPr snapToGrid="0">
      <p:cViewPr varScale="1">
        <p:scale>
          <a:sx n="82" d="100"/>
          <a:sy n="82" d="100"/>
        </p:scale>
        <p:origin x="629"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modernComment_15A_A2B0EBAB.xml><?xml version="1.0" encoding="utf-8"?>
<p188:cmLst xmlns:a="http://schemas.openxmlformats.org/drawingml/2006/main" xmlns:r="http://schemas.openxmlformats.org/officeDocument/2006/relationships" xmlns:p188="http://schemas.microsoft.com/office/powerpoint/2018/8/main">
  <p188:cm id="{365660EA-9A1C-4B77-B5AE-DEEE62CA6CD6}" authorId="{DFC7370A-5019-CCF1-DA01-9B8EE87C87EC}" status="resolved" created="2023-12-12T16:15:31.029" complete="100000">
    <pc:sldMkLst xmlns:pc="http://schemas.microsoft.com/office/powerpoint/2013/main/command">
      <pc:docMk/>
      <pc:sldMk cId="2729503659" sldId="346"/>
    </pc:sldMkLst>
    <p188:txBody>
      <a:bodyPr/>
      <a:lstStyle/>
      <a:p>
        <a:r>
          <a:rPr lang="en-US"/>
          <a:t>I want to flag this slide we may need to update see Emily's last email before leave if possible. </a:t>
        </a:r>
      </a:p>
    </p188:txBody>
  </p188:cm>
</p188:cmLst>
</file>

<file path=ppt/comments/modernComment_18B_33ADCE5B.xml><?xml version="1.0" encoding="utf-8"?>
<p188:cmLst xmlns:a="http://schemas.openxmlformats.org/drawingml/2006/main" xmlns:r="http://schemas.openxmlformats.org/officeDocument/2006/relationships" xmlns:p188="http://schemas.microsoft.com/office/powerpoint/2018/8/main">
  <p188:cm id="{C5521154-5949-48DD-872A-45AF40FC5A2F}" authorId="{31663F48-A84A-EC8A-FDA0-478065B6EC28}" created="2024-03-15T16:54:30.329">
    <pc:sldMkLst xmlns:pc="http://schemas.microsoft.com/office/powerpoint/2013/main/command">
      <pc:docMk/>
      <pc:sldMk cId="867028571" sldId="395"/>
    </pc:sldMkLst>
    <p188:txBody>
      <a:bodyPr/>
      <a:lstStyle/>
      <a:p>
        <a:r>
          <a:rPr lang="en-US"/>
          <a:t>What else do we need to include for the implementation period? </a:t>
        </a:r>
      </a:p>
    </p188:txBody>
  </p188:cm>
</p188:cmLst>
</file>

<file path=ppt/comments/modernComment_18C_306C6441.xml><?xml version="1.0" encoding="utf-8"?>
<p188:cmLst xmlns:a="http://schemas.openxmlformats.org/drawingml/2006/main" xmlns:r="http://schemas.openxmlformats.org/officeDocument/2006/relationships" xmlns:p188="http://schemas.microsoft.com/office/powerpoint/2018/8/main">
  <p188:cm id="{CC137F95-5621-476A-9497-3F405F41AD5B}" authorId="{DFC7370A-5019-CCF1-DA01-9B8EE87C87EC}" status="resolved" created="2023-12-12T16:15:31.029">
    <pc:sldMkLst xmlns:pc="http://schemas.microsoft.com/office/powerpoint/2013/main/command">
      <pc:docMk/>
      <pc:sldMk cId="2729503659" sldId="346"/>
    </pc:sldMkLst>
    <p188:txBody>
      <a:bodyPr/>
      <a:lstStyle/>
      <a:p>
        <a:r>
          <a:rPr lang="en-US"/>
          <a:t>I want to flag this slide we may need to update see Emily's last email before leave if possible. </a:t>
        </a:r>
      </a:p>
    </p188:txBody>
  </p188:cm>
</p188:cmLst>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2A989239-8096-C545-BF64-1600BF3AADC6}">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dirty="0">
              <a:solidFill>
                <a:schemeClr val="bg1">
                  <a:lumMod val="50000"/>
                </a:schemeClr>
              </a:solidFill>
              <a:effectLst/>
              <a:latin typeface="+mn-lt"/>
              <a:cs typeface="Malayalam MN" pitchFamily="2" charset="0"/>
            </a:rPr>
            <a:t>Employment Navigation</a:t>
          </a:r>
          <a:endParaRPr lang="en-US" sz="1400" b="0" dirty="0">
            <a:solidFill>
              <a:schemeClr val="bg1">
                <a:lumMod val="50000"/>
              </a:schemeClr>
            </a:solidFill>
            <a:latin typeface="+mn-lt"/>
            <a:cs typeface="Malayalam MN" pitchFamily="2" charset="0"/>
          </a:endParaRPr>
        </a:p>
      </dgm:t>
    </dgm:pt>
    <dgm:pt modelId="{D756F3B4-5100-454B-825A-C6B2C8A66CBC}" type="parTrans" cxnId="{21378859-3796-584A-A250-BDB314F16B1F}">
      <dgm:prSet/>
      <dgm:spPr/>
      <dgm:t>
        <a:bodyPr/>
        <a:lstStyle/>
        <a:p>
          <a:endParaRPr lang="en-US"/>
        </a:p>
      </dgm:t>
    </dgm:pt>
    <dgm:pt modelId="{1D8A119A-0EF9-9942-B4F0-6B5CAA325415}" type="sibTrans" cxnId="{21378859-3796-584A-A250-BDB314F16B1F}">
      <dgm:prSet/>
      <dgm:spPr/>
      <dgm:t>
        <a:bodyPr/>
        <a:lstStyle/>
        <a:p>
          <a:endParaRPr lang="en-US"/>
        </a:p>
      </dgm:t>
    </dgm:pt>
    <dgm:pt modelId="{112044E5-FE6B-DF42-9E83-4482C772C539}">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dirty="0">
              <a:solidFill>
                <a:schemeClr val="bg1">
                  <a:lumMod val="50000"/>
                </a:schemeClr>
              </a:solidFill>
              <a:latin typeface="+mn-lt"/>
              <a:cs typeface="Malayalam MN" pitchFamily="2" charset="0"/>
            </a:rPr>
            <a:t>Work Readiness Strategies</a:t>
          </a:r>
        </a:p>
      </dgm:t>
    </dgm:pt>
    <dgm:pt modelId="{8074EBC2-453E-954D-A191-982F3EB1B74A}" type="parTrans" cxnId="{8C6BE8A0-9AB3-454E-8B52-6170E9DDA727}">
      <dgm:prSet/>
      <dgm:spPr/>
      <dgm:t>
        <a:bodyPr/>
        <a:lstStyle/>
        <a:p>
          <a:endParaRPr lang="en-US"/>
        </a:p>
      </dgm:t>
    </dgm:pt>
    <dgm:pt modelId="{A2874127-B473-0240-93F2-A3E8460A3F2F}" type="sibTrans" cxnId="{8C6BE8A0-9AB3-454E-8B52-6170E9DDA727}">
      <dgm:prSet/>
      <dgm:spPr/>
      <dgm:t>
        <a:bodyPr/>
        <a:lstStyle/>
        <a:p>
          <a:endParaRPr lang="en-US"/>
        </a:p>
      </dgm:t>
    </dgm:pt>
    <dgm:pt modelId="{51E23919-1D54-FF48-BD69-F8DA620F0A8F}">
      <dgm:prSet custT="1"/>
      <dgm:spPr>
        <a:solidFill>
          <a:schemeClr val="accent4"/>
        </a:solidFill>
        <a:ln>
          <a:noFill/>
        </a:ln>
        <a:effectLst>
          <a:glow rad="635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400" b="1" dirty="0">
              <a:solidFill>
                <a:schemeClr val="bg1"/>
              </a:solidFill>
              <a:effectLst>
                <a:outerShdw blurRad="63500" sx="102000" sy="102000" algn="ctr" rotWithShape="0">
                  <a:prstClr val="black">
                    <a:alpha val="40000"/>
                  </a:prstClr>
                </a:outerShdw>
              </a:effectLst>
              <a:latin typeface="+mn-lt"/>
              <a:cs typeface="Malayalam MN" pitchFamily="2" charset="0"/>
            </a:rPr>
            <a:t>Partnerships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dirty="0">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1A53B02B-8055-3D4D-9B01-5719CA472919}">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dirty="0">
              <a:solidFill>
                <a:schemeClr val="bg1">
                  <a:lumMod val="50000"/>
                </a:schemeClr>
              </a:solidFill>
              <a:latin typeface="+mn-lt"/>
              <a:cs typeface="Malayalam MN" pitchFamily="2" charset="0"/>
            </a:rPr>
            <a:t>Support Strategies</a:t>
          </a:r>
        </a:p>
      </dgm:t>
    </dgm:pt>
    <dgm:pt modelId="{84F0E6C5-685F-DA42-B744-46FEB5BFE0E7}" type="sibTrans" cxnId="{E997DFB8-D38E-9247-854C-85955D98FBB8}">
      <dgm:prSet/>
      <dgm:spPr/>
      <dgm:t>
        <a:bodyPr/>
        <a:lstStyle/>
        <a:p>
          <a:endParaRPr lang="en-US"/>
        </a:p>
      </dgm:t>
    </dgm:pt>
    <dgm:pt modelId="{DF20F22B-F90A-5047-9655-484EDB7E063D}" type="parTrans" cxnId="{E997DFB8-D38E-9247-854C-85955D98FBB8}">
      <dgm:prSet/>
      <dgm:spPr/>
      <dgm:t>
        <a:bodyPr/>
        <a:lstStyle/>
        <a:p>
          <a:endParaRPr lang="en-US"/>
        </a:p>
      </dgm:t>
    </dgm:pt>
    <dgm:pt modelId="{28F78294-DC43-4EEE-A60E-A874FFAD15EE}">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dirty="0">
              <a:solidFill>
                <a:schemeClr val="bg1">
                  <a:lumMod val="50000"/>
                </a:schemeClr>
              </a:solidFill>
              <a:latin typeface="+mn-lt"/>
              <a:cs typeface="Malayalam MN" pitchFamily="2" charset="0"/>
            </a:rPr>
            <a:t>Training and Education</a:t>
          </a:r>
        </a:p>
      </dgm:t>
    </dgm:pt>
    <dgm:pt modelId="{7F097899-EF9D-492F-BB61-90F8659A9D7B}" type="parTrans" cxnId="{C2B5A257-55D8-43FA-9A80-45A8B23CC239}">
      <dgm:prSet/>
      <dgm:spPr/>
      <dgm:t>
        <a:bodyPr/>
        <a:lstStyle/>
        <a:p>
          <a:endParaRPr lang="en-US"/>
        </a:p>
      </dgm:t>
    </dgm:pt>
    <dgm:pt modelId="{075D3C3A-98CF-49D6-87E0-A4B33A1DF472}" type="sibTrans" cxnId="{C2B5A257-55D8-43FA-9A80-45A8B23CC239}">
      <dgm:prSet/>
      <dgm:spPr/>
      <dgm:t>
        <a:bodyPr/>
        <a:lstStyle/>
        <a:p>
          <a:endParaRPr lang="en-US"/>
        </a:p>
      </dgm:t>
    </dgm:pt>
    <dgm:pt modelId="{8EB60D97-88D3-467D-986C-6B4DEAE78D00}">
      <dgm:prSet phldrT="[Tex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dirty="0">
              <a:solidFill>
                <a:schemeClr val="bg1">
                  <a:lumMod val="50000"/>
                </a:schemeClr>
              </a:solidFill>
              <a:latin typeface="+mn-lt"/>
              <a:cs typeface="Malayalam MN" pitchFamily="2" charset="0"/>
            </a:rPr>
            <a:t>Equity-Focused Program Culture</a:t>
          </a:r>
        </a:p>
      </dgm:t>
    </dgm:pt>
    <dgm:pt modelId="{9D988F9A-D641-4A72-8792-85BFB0CEE62F}" type="parTrans" cxnId="{D4D796DA-B09E-42B4-8785-40D37B2D3AB6}">
      <dgm:prSet/>
      <dgm:spPr/>
      <dgm:t>
        <a:bodyPr/>
        <a:lstStyle/>
        <a:p>
          <a:endParaRPr lang="en-US"/>
        </a:p>
      </dgm:t>
    </dgm:pt>
    <dgm:pt modelId="{51F98A43-29E0-4F3E-8600-B1BE778C0196}" type="sibTrans" cxnId="{D4D796DA-B09E-42B4-8785-40D37B2D3AB6}">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custScaleX="108065" custScaleY="102104">
        <dgm:presLayoutVars>
          <dgm:bulletEnabled val="1"/>
        </dgm:presLayoutVars>
      </dgm:prSet>
      <dgm:spPr/>
    </dgm:pt>
    <dgm:pt modelId="{EA0EFF2A-DAFC-4E4D-A776-162DF4FEFFFE}" type="pres">
      <dgm:prSet presAssocID="{2A989239-8096-C545-BF64-1600BF3AADC6}" presName="node" presStyleLbl="vennNode1" presStyleIdx="2" presStyleCnt="7">
        <dgm:presLayoutVars>
          <dgm:bulletEnabled val="1"/>
        </dgm:presLayoutVars>
      </dgm:prSet>
      <dgm:spPr/>
    </dgm:pt>
    <dgm:pt modelId="{C027D90A-64E1-0149-AFC1-013BD88F2D3B}" type="pres">
      <dgm:prSet presAssocID="{1A53B02B-8055-3D4D-9B01-5719CA472919}" presName="node" presStyleLbl="vennNode1" presStyleIdx="3" presStyleCnt="7">
        <dgm:presLayoutVars>
          <dgm:bulletEnabled val="1"/>
        </dgm:presLayoutVars>
      </dgm:prSet>
      <dgm:spPr/>
    </dgm:pt>
    <dgm:pt modelId="{D6DA3358-275B-7247-ADEB-775E9D05F19F}" type="pres">
      <dgm:prSet presAssocID="{112044E5-FE6B-DF42-9E83-4482C772C539}" presName="node" presStyleLbl="vennNode1" presStyleIdx="4" presStyleCnt="7">
        <dgm:presLayoutVars>
          <dgm:bulletEnabled val="1"/>
        </dgm:presLayoutVars>
      </dgm:prSet>
      <dgm:spPr/>
    </dgm:pt>
    <dgm:pt modelId="{5646CA3D-F2AE-4518-97D0-043A2810D45F}" type="pres">
      <dgm:prSet presAssocID="{28F78294-DC43-4EEE-A60E-A874FFAD15EE}" presName="node" presStyleLbl="vennNode1" presStyleIdx="5" presStyleCnt="7">
        <dgm:presLayoutVars>
          <dgm:bulletEnabled val="1"/>
        </dgm:presLayoutVars>
      </dgm:prSet>
      <dgm:spPr/>
    </dgm:pt>
    <dgm:pt modelId="{BFBF8E8A-7110-4A42-B195-354E97F850EE}" type="pres">
      <dgm:prSet presAssocID="{8EB60D97-88D3-467D-986C-6B4DEAE78D00}" presName="node" presStyleLbl="vennNode1" presStyleIdx="6" presStyleCnt="7">
        <dgm:presLayoutVars>
          <dgm:bulletEnabled val="1"/>
        </dgm:presLayoutVars>
      </dgm:prSet>
      <dgm:spPr/>
    </dgm:pt>
  </dgm:ptLst>
  <dgm:cxnLst>
    <dgm:cxn modelId="{7B36D211-322F-4083-8618-3F1E43F74F3B}" type="presOf" srcId="{8EB60D97-88D3-467D-986C-6B4DEAE78D00}" destId="{BFBF8E8A-7110-4A42-B195-354E97F850EE}" srcOrd="0" destOrd="0" presId="urn:microsoft.com/office/officeart/2005/8/layout/radial3"/>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7451071A-396C-5A41-9B6B-B6D4E62D5D0D}" type="presOf" srcId="{2A989239-8096-C545-BF64-1600BF3AADC6}" destId="{EA0EFF2A-DAFC-4E4D-A776-162DF4FEFFFE}" srcOrd="0" destOrd="0" presId="urn:microsoft.com/office/officeart/2005/8/layout/radial3"/>
    <dgm:cxn modelId="{D338621C-67B0-0D4B-A25E-3F4C27DDB856}" type="presOf" srcId="{112044E5-FE6B-DF42-9E83-4482C772C539}" destId="{D6DA3358-275B-7247-ADEB-775E9D05F19F}" srcOrd="0" destOrd="0" presId="urn:microsoft.com/office/officeart/2005/8/layout/radial3"/>
    <dgm:cxn modelId="{EE21F241-47FD-0840-B580-D486A82481B6}" type="presOf" srcId="{1A53B02B-8055-3D4D-9B01-5719CA472919}" destId="{C027D90A-64E1-0149-AFC1-013BD88F2D3B}"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1E9DBD4D-31CA-49CA-AA8A-C47005BB8067}" type="presOf" srcId="{28F78294-DC43-4EEE-A60E-A874FFAD15EE}" destId="{5646CA3D-F2AE-4518-97D0-043A2810D45F}" srcOrd="0" destOrd="0" presId="urn:microsoft.com/office/officeart/2005/8/layout/radial3"/>
    <dgm:cxn modelId="{C2B5A257-55D8-43FA-9A80-45A8B23CC239}" srcId="{10FC597F-A18A-BC47-80EB-6C8B367D767C}" destId="{28F78294-DC43-4EEE-A60E-A874FFAD15EE}" srcOrd="4" destOrd="0" parTransId="{7F097899-EF9D-492F-BB61-90F8659A9D7B}" sibTransId="{075D3C3A-98CF-49D6-87E0-A4B33A1DF472}"/>
    <dgm:cxn modelId="{21378859-3796-584A-A250-BDB314F16B1F}" srcId="{10FC597F-A18A-BC47-80EB-6C8B367D767C}" destId="{2A989239-8096-C545-BF64-1600BF3AADC6}" srcOrd="1" destOrd="0" parTransId="{D756F3B4-5100-454B-825A-C6B2C8A66CBC}" sibTransId="{1D8A119A-0EF9-9942-B4F0-6B5CAA325415}"/>
    <dgm:cxn modelId="{8C6BE8A0-9AB3-454E-8B52-6170E9DDA727}" srcId="{10FC597F-A18A-BC47-80EB-6C8B367D767C}" destId="{112044E5-FE6B-DF42-9E83-4482C772C539}" srcOrd="3" destOrd="0" parTransId="{8074EBC2-453E-954D-A191-982F3EB1B74A}" sibTransId="{A2874127-B473-0240-93F2-A3E8460A3F2F}"/>
    <dgm:cxn modelId="{C37FDBB1-4EA7-7441-B952-F758E6970113}" srcId="{10FC597F-A18A-BC47-80EB-6C8B367D767C}" destId="{51E23919-1D54-FF48-BD69-F8DA620F0A8F}" srcOrd="0" destOrd="0" parTransId="{5A243923-A749-A14D-B2DF-6F7243A5C917}" sibTransId="{0EDAA739-56E4-144E-8EDE-05C81C937072}"/>
    <dgm:cxn modelId="{E997DFB8-D38E-9247-854C-85955D98FBB8}" srcId="{10FC597F-A18A-BC47-80EB-6C8B367D767C}" destId="{1A53B02B-8055-3D4D-9B01-5719CA472919}" srcOrd="2" destOrd="0" parTransId="{DF20F22B-F90A-5047-9655-484EDB7E063D}" sibTransId="{84F0E6C5-685F-DA42-B744-46FEB5BFE0E7}"/>
    <dgm:cxn modelId="{7D1A3CBA-F279-F543-957D-7DF667B1404D}" srcId="{E06402A7-4BBD-1A49-893F-7A377966F530}" destId="{10FC597F-A18A-BC47-80EB-6C8B367D767C}" srcOrd="0" destOrd="0" parTransId="{87BF8833-8159-BA42-910F-571B4ABEBDA2}" sibTransId="{D798F409-807B-864A-A498-6A5E08EE887A}"/>
    <dgm:cxn modelId="{D4D796DA-B09E-42B4-8785-40D37B2D3AB6}" srcId="{10FC597F-A18A-BC47-80EB-6C8B367D767C}" destId="{8EB60D97-88D3-467D-986C-6B4DEAE78D00}" srcOrd="5" destOrd="0" parTransId="{9D988F9A-D641-4A72-8792-85BFB0CEE62F}" sibTransId="{51F98A43-29E0-4F3E-8600-B1BE778C0196}"/>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F9C16640-CB6A-404D-9C7F-1E5F572255FA}" type="presParOf" srcId="{F122D1DC-8F00-2E43-AD13-1479B9EF4071}" destId="{EA0EFF2A-DAFC-4E4D-A776-162DF4FEFFFE}" srcOrd="2" destOrd="0" presId="urn:microsoft.com/office/officeart/2005/8/layout/radial3"/>
    <dgm:cxn modelId="{09B5ABA9-0F9D-AF43-84B0-6FC6DF9EA82E}" type="presParOf" srcId="{F122D1DC-8F00-2E43-AD13-1479B9EF4071}" destId="{C027D90A-64E1-0149-AFC1-013BD88F2D3B}" srcOrd="3" destOrd="0" presId="urn:microsoft.com/office/officeart/2005/8/layout/radial3"/>
    <dgm:cxn modelId="{23AC3B62-CC57-C644-9DA7-FF6E69F5F6C0}" type="presParOf" srcId="{F122D1DC-8F00-2E43-AD13-1479B9EF4071}" destId="{D6DA3358-275B-7247-ADEB-775E9D05F19F}" srcOrd="4" destOrd="0" presId="urn:microsoft.com/office/officeart/2005/8/layout/radial3"/>
    <dgm:cxn modelId="{A151202C-42B9-45C7-BBE9-6E1022BC8DB2}" type="presParOf" srcId="{F122D1DC-8F00-2E43-AD13-1479B9EF4071}" destId="{5646CA3D-F2AE-4518-97D0-043A2810D45F}" srcOrd="5" destOrd="0" presId="urn:microsoft.com/office/officeart/2005/8/layout/radial3"/>
    <dgm:cxn modelId="{6127B7E6-4ABD-48A3-B3E7-81660F165194}" type="presParOf" srcId="{F122D1DC-8F00-2E43-AD13-1479B9EF4071}" destId="{BFBF8E8A-7110-4A42-B195-354E97F850EE}"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A9D0305-4584-4B01-BF88-C229814B319B}" type="doc">
      <dgm:prSet loTypeId="urn:microsoft.com/office/officeart/2005/8/layout/pyramid2" loCatId="list" qsTypeId="urn:microsoft.com/office/officeart/2005/8/quickstyle/3d2" qsCatId="3D" csTypeId="urn:microsoft.com/office/officeart/2005/8/colors/accent1_2" csCatId="accent1" phldr="1"/>
      <dgm:spPr/>
    </dgm:pt>
    <dgm:pt modelId="{E05D28B8-C582-42B4-9993-6FD49E4EAC0B}">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Goals</a:t>
          </a:r>
        </a:p>
      </dgm:t>
    </dgm:pt>
    <dgm:pt modelId="{0A916AC9-A150-45C0-8A0F-DB6B702F5574}" type="parTrans" cxnId="{DB335563-BF07-4AB8-9B45-783376F50DE1}">
      <dgm:prSet/>
      <dgm:spPr/>
      <dgm:t>
        <a:bodyPr/>
        <a:lstStyle/>
        <a:p>
          <a:endParaRPr lang="en-US"/>
        </a:p>
      </dgm:t>
    </dgm:pt>
    <dgm:pt modelId="{47C97154-8A9B-4FF7-B4B8-F11BB9D9045C}" type="sibTrans" cxnId="{DB335563-BF07-4AB8-9B45-783376F50DE1}">
      <dgm:prSet/>
      <dgm:spPr/>
      <dgm:t>
        <a:bodyPr/>
        <a:lstStyle/>
        <a:p>
          <a:endParaRPr lang="en-US"/>
        </a:p>
      </dgm:t>
    </dgm:pt>
    <dgm:pt modelId="{424C05F9-250A-450E-B4C8-934F41B8A8DE}">
      <dgm:prSet phldrT="[Text]"/>
      <dgm:spPr>
        <a:solidFill>
          <a:schemeClr val="accent6">
            <a:alpha val="90000"/>
          </a:schemeClr>
        </a:solidFill>
        <a:effectLst>
          <a:reflection blurRad="6350" stA="50000" endA="300" endPos="55000" dir="5400000" sy="-100000" algn="bl" rotWithShape="0"/>
        </a:effectLst>
      </dgm:spPr>
      <dgm:t>
        <a:bodyPr/>
        <a:lstStyle/>
        <a:p>
          <a:r>
            <a:rPr lang="en-US" dirty="0">
              <a:solidFill>
                <a:schemeClr val="tx1"/>
              </a:solidFill>
            </a:rPr>
            <a:t>Standards</a:t>
          </a:r>
        </a:p>
      </dgm:t>
    </dgm:pt>
    <dgm:pt modelId="{2A84EF6E-7083-45F4-B2B6-3F9C316420F3}" type="parTrans" cxnId="{214969AB-4C2D-4082-A1CB-0F07FAA4DA76}">
      <dgm:prSet/>
      <dgm:spPr/>
      <dgm:t>
        <a:bodyPr/>
        <a:lstStyle/>
        <a:p>
          <a:endParaRPr lang="en-US"/>
        </a:p>
      </dgm:t>
    </dgm:pt>
    <dgm:pt modelId="{0532AC42-954E-45C4-8980-FD400BEA064C}" type="sibTrans" cxnId="{214969AB-4C2D-4082-A1CB-0F07FAA4DA76}">
      <dgm:prSet/>
      <dgm:spPr/>
      <dgm:t>
        <a:bodyPr/>
        <a:lstStyle/>
        <a:p>
          <a:endParaRPr lang="en-US"/>
        </a:p>
      </dgm:t>
    </dgm:pt>
    <dgm:pt modelId="{EE78F37C-4C37-4DC7-B7C8-5B6C2B48C53D}">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Metrics</a:t>
          </a:r>
        </a:p>
      </dgm:t>
    </dgm:pt>
    <dgm:pt modelId="{A2EDA66E-8F46-4E75-A2B8-C0A77AC54A5B}" type="parTrans" cxnId="{DB80F36F-BCA8-4398-ADE6-0B202D1BA559}">
      <dgm:prSet/>
      <dgm:spPr/>
      <dgm:t>
        <a:bodyPr/>
        <a:lstStyle/>
        <a:p>
          <a:endParaRPr lang="en-US"/>
        </a:p>
      </dgm:t>
    </dgm:pt>
    <dgm:pt modelId="{44E65D87-65B3-4790-B1EA-678E600172B4}" type="sibTrans" cxnId="{DB80F36F-BCA8-4398-ADE6-0B202D1BA559}">
      <dgm:prSet/>
      <dgm:spPr/>
      <dgm:t>
        <a:bodyPr/>
        <a:lstStyle/>
        <a:p>
          <a:endParaRPr lang="en-US"/>
        </a:p>
      </dgm:t>
    </dgm:pt>
    <dgm:pt modelId="{07EDE762-2FE1-44C9-9FAF-EA782D04031D}">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Reports</a:t>
          </a:r>
        </a:p>
      </dgm:t>
    </dgm:pt>
    <dgm:pt modelId="{4EE9BFD6-8D85-4E73-B02F-E8DA0A70E489}" type="parTrans" cxnId="{8E5C1754-8F6F-483E-A13A-673DF92342B9}">
      <dgm:prSet/>
      <dgm:spPr/>
      <dgm:t>
        <a:bodyPr/>
        <a:lstStyle/>
        <a:p>
          <a:endParaRPr lang="en-US"/>
        </a:p>
      </dgm:t>
    </dgm:pt>
    <dgm:pt modelId="{D90C911B-5DB7-4950-84EB-E13735029ECB}" type="sibTrans" cxnId="{8E5C1754-8F6F-483E-A13A-673DF92342B9}">
      <dgm:prSet/>
      <dgm:spPr/>
      <dgm:t>
        <a:bodyPr/>
        <a:lstStyle/>
        <a:p>
          <a:endParaRPr lang="en-US"/>
        </a:p>
      </dgm:t>
    </dgm:pt>
    <dgm:pt modelId="{56C246A1-CE67-4425-9FD0-A070E7F8AB6F}" type="pres">
      <dgm:prSet presAssocID="{3A9D0305-4584-4B01-BF88-C229814B319B}" presName="compositeShape" presStyleCnt="0">
        <dgm:presLayoutVars>
          <dgm:dir/>
          <dgm:resizeHandles/>
        </dgm:presLayoutVars>
      </dgm:prSet>
      <dgm:spPr/>
    </dgm:pt>
    <dgm:pt modelId="{A315D497-5815-400A-B85E-45110A839E25}" type="pres">
      <dgm:prSet presAssocID="{3A9D0305-4584-4B01-BF88-C229814B319B}" presName="pyramid" presStyleLbl="node1" presStyleIdx="0" presStyleCnt="1" custLinFactNeighborY="-290"/>
      <dgm:spPr>
        <a:solidFill>
          <a:schemeClr val="accent5"/>
        </a:solidFill>
        <a:scene3d>
          <a:camera prst="orthographicFront"/>
          <a:lightRig rig="threePt" dir="t">
            <a:rot lat="0" lon="0" rev="7500000"/>
          </a:lightRig>
        </a:scene3d>
        <a:sp3d prstMaterial="plastic">
          <a:bevelT w="127000" h="25400" prst="softRound"/>
        </a:sp3d>
      </dgm:spPr>
    </dgm:pt>
    <dgm:pt modelId="{E2A80F4B-DAF2-42A8-9F6C-4C814D415ABD}" type="pres">
      <dgm:prSet presAssocID="{3A9D0305-4584-4B01-BF88-C229814B319B}" presName="theList" presStyleCnt="0"/>
      <dgm:spPr/>
    </dgm:pt>
    <dgm:pt modelId="{1EE91059-208F-4768-AA0C-E0CC20D8375D}" type="pres">
      <dgm:prSet presAssocID="{E05D28B8-C582-42B4-9993-6FD49E4EAC0B}" presName="aNode" presStyleLbl="fgAcc1" presStyleIdx="0" presStyleCnt="4">
        <dgm:presLayoutVars>
          <dgm:bulletEnabled val="1"/>
        </dgm:presLayoutVars>
      </dgm:prSet>
      <dgm:spPr/>
    </dgm:pt>
    <dgm:pt modelId="{6F6D8651-1539-41C8-B101-239E9A4280E0}" type="pres">
      <dgm:prSet presAssocID="{E05D28B8-C582-42B4-9993-6FD49E4EAC0B}" presName="aSpace" presStyleCnt="0"/>
      <dgm:spPr/>
    </dgm:pt>
    <dgm:pt modelId="{30A604D1-24EF-428F-A815-4A496E6950E8}" type="pres">
      <dgm:prSet presAssocID="{424C05F9-250A-450E-B4C8-934F41B8A8DE}" presName="aNode" presStyleLbl="fgAcc1" presStyleIdx="1" presStyleCnt="4">
        <dgm:presLayoutVars>
          <dgm:bulletEnabled val="1"/>
        </dgm:presLayoutVars>
      </dgm:prSet>
      <dgm:spPr/>
    </dgm:pt>
    <dgm:pt modelId="{BC38EE7D-581C-4419-8C30-549108CBBB3A}" type="pres">
      <dgm:prSet presAssocID="{424C05F9-250A-450E-B4C8-934F41B8A8DE}" presName="aSpace" presStyleCnt="0"/>
      <dgm:spPr/>
    </dgm:pt>
    <dgm:pt modelId="{A3E3850D-F17D-4B4E-A89D-BE2153ACC0C9}" type="pres">
      <dgm:prSet presAssocID="{EE78F37C-4C37-4DC7-B7C8-5B6C2B48C53D}" presName="aNode" presStyleLbl="fgAcc1" presStyleIdx="2" presStyleCnt="4">
        <dgm:presLayoutVars>
          <dgm:bulletEnabled val="1"/>
        </dgm:presLayoutVars>
      </dgm:prSet>
      <dgm:spPr/>
    </dgm:pt>
    <dgm:pt modelId="{AA59A3F4-4D78-4CE0-97FB-CE9FD5C466B8}" type="pres">
      <dgm:prSet presAssocID="{EE78F37C-4C37-4DC7-B7C8-5B6C2B48C53D}" presName="aSpace" presStyleCnt="0"/>
      <dgm:spPr/>
    </dgm:pt>
    <dgm:pt modelId="{A322ACB7-438D-4A31-A5EB-3FEBE316B0FF}" type="pres">
      <dgm:prSet presAssocID="{07EDE762-2FE1-44C9-9FAF-EA782D04031D}" presName="aNode" presStyleLbl="fgAcc1" presStyleIdx="3" presStyleCnt="4">
        <dgm:presLayoutVars>
          <dgm:bulletEnabled val="1"/>
        </dgm:presLayoutVars>
      </dgm:prSet>
      <dgm:spPr/>
    </dgm:pt>
    <dgm:pt modelId="{6065DD19-63EA-4636-8FEC-1ED0D31B1D3A}" type="pres">
      <dgm:prSet presAssocID="{07EDE762-2FE1-44C9-9FAF-EA782D04031D}" presName="aSpace" presStyleCnt="0"/>
      <dgm:spPr/>
    </dgm:pt>
  </dgm:ptLst>
  <dgm:cxnLst>
    <dgm:cxn modelId="{FE217115-E217-442E-ACE4-F92009518D0B}" type="presOf" srcId="{424C05F9-250A-450E-B4C8-934F41B8A8DE}" destId="{30A604D1-24EF-428F-A815-4A496E6950E8}" srcOrd="0" destOrd="0" presId="urn:microsoft.com/office/officeart/2005/8/layout/pyramid2"/>
    <dgm:cxn modelId="{DB335563-BF07-4AB8-9B45-783376F50DE1}" srcId="{3A9D0305-4584-4B01-BF88-C229814B319B}" destId="{E05D28B8-C582-42B4-9993-6FD49E4EAC0B}" srcOrd="0" destOrd="0" parTransId="{0A916AC9-A150-45C0-8A0F-DB6B702F5574}" sibTransId="{47C97154-8A9B-4FF7-B4B8-F11BB9D9045C}"/>
    <dgm:cxn modelId="{DB80F36F-BCA8-4398-ADE6-0B202D1BA559}" srcId="{3A9D0305-4584-4B01-BF88-C229814B319B}" destId="{EE78F37C-4C37-4DC7-B7C8-5B6C2B48C53D}" srcOrd="2" destOrd="0" parTransId="{A2EDA66E-8F46-4E75-A2B8-C0A77AC54A5B}" sibTransId="{44E65D87-65B3-4790-B1EA-678E600172B4}"/>
    <dgm:cxn modelId="{94001553-31C2-470F-A398-42CC93A9C74D}" type="presOf" srcId="{EE78F37C-4C37-4DC7-B7C8-5B6C2B48C53D}" destId="{A3E3850D-F17D-4B4E-A89D-BE2153ACC0C9}" srcOrd="0" destOrd="0" presId="urn:microsoft.com/office/officeart/2005/8/layout/pyramid2"/>
    <dgm:cxn modelId="{8E5C1754-8F6F-483E-A13A-673DF92342B9}" srcId="{3A9D0305-4584-4B01-BF88-C229814B319B}" destId="{07EDE762-2FE1-44C9-9FAF-EA782D04031D}" srcOrd="3" destOrd="0" parTransId="{4EE9BFD6-8D85-4E73-B02F-E8DA0A70E489}" sibTransId="{D90C911B-5DB7-4950-84EB-E13735029ECB}"/>
    <dgm:cxn modelId="{AFB3EE7F-FEAA-4E90-A877-B8D3D591BAF1}" type="presOf" srcId="{3A9D0305-4584-4B01-BF88-C229814B319B}" destId="{56C246A1-CE67-4425-9FD0-A070E7F8AB6F}" srcOrd="0" destOrd="0" presId="urn:microsoft.com/office/officeart/2005/8/layout/pyramid2"/>
    <dgm:cxn modelId="{214969AB-4C2D-4082-A1CB-0F07FAA4DA76}" srcId="{3A9D0305-4584-4B01-BF88-C229814B319B}" destId="{424C05F9-250A-450E-B4C8-934F41B8A8DE}" srcOrd="1" destOrd="0" parTransId="{2A84EF6E-7083-45F4-B2B6-3F9C316420F3}" sibTransId="{0532AC42-954E-45C4-8980-FD400BEA064C}"/>
    <dgm:cxn modelId="{834516B2-CC5F-41EF-9A0C-F1B3A34C5D70}" type="presOf" srcId="{E05D28B8-C582-42B4-9993-6FD49E4EAC0B}" destId="{1EE91059-208F-4768-AA0C-E0CC20D8375D}" srcOrd="0" destOrd="0" presId="urn:microsoft.com/office/officeart/2005/8/layout/pyramid2"/>
    <dgm:cxn modelId="{BE0874F0-986C-4C27-9D76-51F217E19006}" type="presOf" srcId="{07EDE762-2FE1-44C9-9FAF-EA782D04031D}" destId="{A322ACB7-438D-4A31-A5EB-3FEBE316B0FF}" srcOrd="0" destOrd="0" presId="urn:microsoft.com/office/officeart/2005/8/layout/pyramid2"/>
    <dgm:cxn modelId="{91224808-EB74-42DE-AE4F-4B74C0FC2905}" type="presParOf" srcId="{56C246A1-CE67-4425-9FD0-A070E7F8AB6F}" destId="{A315D497-5815-400A-B85E-45110A839E25}" srcOrd="0" destOrd="0" presId="urn:microsoft.com/office/officeart/2005/8/layout/pyramid2"/>
    <dgm:cxn modelId="{7764F1C6-6CA6-46E4-826E-FCE145D03682}" type="presParOf" srcId="{56C246A1-CE67-4425-9FD0-A070E7F8AB6F}" destId="{E2A80F4B-DAF2-42A8-9F6C-4C814D415ABD}" srcOrd="1" destOrd="0" presId="urn:microsoft.com/office/officeart/2005/8/layout/pyramid2"/>
    <dgm:cxn modelId="{CFFEEA95-B38A-486C-BE06-77B975E0DA70}" type="presParOf" srcId="{E2A80F4B-DAF2-42A8-9F6C-4C814D415ABD}" destId="{1EE91059-208F-4768-AA0C-E0CC20D8375D}" srcOrd="0" destOrd="0" presId="urn:microsoft.com/office/officeart/2005/8/layout/pyramid2"/>
    <dgm:cxn modelId="{2D6B4D3C-686D-4969-B679-1A0BB87763EE}" type="presParOf" srcId="{E2A80F4B-DAF2-42A8-9F6C-4C814D415ABD}" destId="{6F6D8651-1539-41C8-B101-239E9A4280E0}" srcOrd="1" destOrd="0" presId="urn:microsoft.com/office/officeart/2005/8/layout/pyramid2"/>
    <dgm:cxn modelId="{BDDB008F-7F2E-4FAF-A75B-759ABFFCCDA8}" type="presParOf" srcId="{E2A80F4B-DAF2-42A8-9F6C-4C814D415ABD}" destId="{30A604D1-24EF-428F-A815-4A496E6950E8}" srcOrd="2" destOrd="0" presId="urn:microsoft.com/office/officeart/2005/8/layout/pyramid2"/>
    <dgm:cxn modelId="{1CD87AE8-F61D-40FD-896D-08B0CC384BA8}" type="presParOf" srcId="{E2A80F4B-DAF2-42A8-9F6C-4C814D415ABD}" destId="{BC38EE7D-581C-4419-8C30-549108CBBB3A}" srcOrd="3" destOrd="0" presId="urn:microsoft.com/office/officeart/2005/8/layout/pyramid2"/>
    <dgm:cxn modelId="{8C7275D0-9874-403F-9FC1-400C8A4727F9}" type="presParOf" srcId="{E2A80F4B-DAF2-42A8-9F6C-4C814D415ABD}" destId="{A3E3850D-F17D-4B4E-A89D-BE2153ACC0C9}" srcOrd="4" destOrd="0" presId="urn:microsoft.com/office/officeart/2005/8/layout/pyramid2"/>
    <dgm:cxn modelId="{A4238F97-2B65-4224-B829-E954CB349A51}" type="presParOf" srcId="{E2A80F4B-DAF2-42A8-9F6C-4C814D415ABD}" destId="{AA59A3F4-4D78-4CE0-97FB-CE9FD5C466B8}" srcOrd="5" destOrd="0" presId="urn:microsoft.com/office/officeart/2005/8/layout/pyramid2"/>
    <dgm:cxn modelId="{F25C945F-1105-4808-B5F2-AB8296852034}" type="presParOf" srcId="{E2A80F4B-DAF2-42A8-9F6C-4C814D415ABD}" destId="{A322ACB7-438D-4A31-A5EB-3FEBE316B0FF}" srcOrd="6" destOrd="0" presId="urn:microsoft.com/office/officeart/2005/8/layout/pyramid2"/>
    <dgm:cxn modelId="{0BBA30DF-112E-40AE-BB08-AA036F335394}" type="presParOf" srcId="{E2A80F4B-DAF2-42A8-9F6C-4C814D415ABD}" destId="{6065DD19-63EA-4636-8FEC-1ED0D31B1D3A}"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A9D0305-4584-4B01-BF88-C229814B319B}" type="doc">
      <dgm:prSet loTypeId="urn:microsoft.com/office/officeart/2005/8/layout/pyramid2" loCatId="list" qsTypeId="urn:microsoft.com/office/officeart/2005/8/quickstyle/3d2" qsCatId="3D" csTypeId="urn:microsoft.com/office/officeart/2005/8/colors/accent1_2" csCatId="accent1" phldr="1"/>
      <dgm:spPr/>
    </dgm:pt>
    <dgm:pt modelId="{E05D28B8-C582-42B4-9993-6FD49E4EAC0B}">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Goals</a:t>
          </a:r>
        </a:p>
      </dgm:t>
    </dgm:pt>
    <dgm:pt modelId="{0A916AC9-A150-45C0-8A0F-DB6B702F5574}" type="parTrans" cxnId="{DB335563-BF07-4AB8-9B45-783376F50DE1}">
      <dgm:prSet/>
      <dgm:spPr/>
      <dgm:t>
        <a:bodyPr/>
        <a:lstStyle/>
        <a:p>
          <a:endParaRPr lang="en-US"/>
        </a:p>
      </dgm:t>
    </dgm:pt>
    <dgm:pt modelId="{47C97154-8A9B-4FF7-B4B8-F11BB9D9045C}" type="sibTrans" cxnId="{DB335563-BF07-4AB8-9B45-783376F50DE1}">
      <dgm:prSet/>
      <dgm:spPr/>
      <dgm:t>
        <a:bodyPr/>
        <a:lstStyle/>
        <a:p>
          <a:endParaRPr lang="en-US"/>
        </a:p>
      </dgm:t>
    </dgm:pt>
    <dgm:pt modelId="{424C05F9-250A-450E-B4C8-934F41B8A8DE}">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Standards</a:t>
          </a:r>
        </a:p>
      </dgm:t>
    </dgm:pt>
    <dgm:pt modelId="{2A84EF6E-7083-45F4-B2B6-3F9C316420F3}" type="parTrans" cxnId="{214969AB-4C2D-4082-A1CB-0F07FAA4DA76}">
      <dgm:prSet/>
      <dgm:spPr/>
      <dgm:t>
        <a:bodyPr/>
        <a:lstStyle/>
        <a:p>
          <a:endParaRPr lang="en-US"/>
        </a:p>
      </dgm:t>
    </dgm:pt>
    <dgm:pt modelId="{0532AC42-954E-45C4-8980-FD400BEA064C}" type="sibTrans" cxnId="{214969AB-4C2D-4082-A1CB-0F07FAA4DA76}">
      <dgm:prSet/>
      <dgm:spPr/>
      <dgm:t>
        <a:bodyPr/>
        <a:lstStyle/>
        <a:p>
          <a:endParaRPr lang="en-US"/>
        </a:p>
      </dgm:t>
    </dgm:pt>
    <dgm:pt modelId="{EE78F37C-4C37-4DC7-B7C8-5B6C2B48C53D}">
      <dgm:prSet phldrT="[Text]"/>
      <dgm:spPr>
        <a:solidFill>
          <a:srgbClr val="7030A0">
            <a:alpha val="90000"/>
          </a:srgbClr>
        </a:solidFill>
        <a:effectLst>
          <a:reflection blurRad="6350" stA="50000" endA="300" endPos="55000" dir="5400000" sy="-100000" algn="bl" rotWithShape="0"/>
        </a:effectLst>
      </dgm:spPr>
      <dgm:t>
        <a:bodyPr/>
        <a:lstStyle/>
        <a:p>
          <a:r>
            <a:rPr lang="en-US" dirty="0">
              <a:solidFill>
                <a:schemeClr val="tx1"/>
              </a:solidFill>
            </a:rPr>
            <a:t>Metrics</a:t>
          </a:r>
        </a:p>
      </dgm:t>
    </dgm:pt>
    <dgm:pt modelId="{A2EDA66E-8F46-4E75-A2B8-C0A77AC54A5B}" type="parTrans" cxnId="{DB80F36F-BCA8-4398-ADE6-0B202D1BA559}">
      <dgm:prSet/>
      <dgm:spPr/>
      <dgm:t>
        <a:bodyPr/>
        <a:lstStyle/>
        <a:p>
          <a:endParaRPr lang="en-US"/>
        </a:p>
      </dgm:t>
    </dgm:pt>
    <dgm:pt modelId="{44E65D87-65B3-4790-B1EA-678E600172B4}" type="sibTrans" cxnId="{DB80F36F-BCA8-4398-ADE6-0B202D1BA559}">
      <dgm:prSet/>
      <dgm:spPr/>
      <dgm:t>
        <a:bodyPr/>
        <a:lstStyle/>
        <a:p>
          <a:endParaRPr lang="en-US"/>
        </a:p>
      </dgm:t>
    </dgm:pt>
    <dgm:pt modelId="{07EDE762-2FE1-44C9-9FAF-EA782D04031D}">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Reports</a:t>
          </a:r>
        </a:p>
      </dgm:t>
    </dgm:pt>
    <dgm:pt modelId="{4EE9BFD6-8D85-4E73-B02F-E8DA0A70E489}" type="parTrans" cxnId="{8E5C1754-8F6F-483E-A13A-673DF92342B9}">
      <dgm:prSet/>
      <dgm:spPr/>
      <dgm:t>
        <a:bodyPr/>
        <a:lstStyle/>
        <a:p>
          <a:endParaRPr lang="en-US"/>
        </a:p>
      </dgm:t>
    </dgm:pt>
    <dgm:pt modelId="{D90C911B-5DB7-4950-84EB-E13735029ECB}" type="sibTrans" cxnId="{8E5C1754-8F6F-483E-A13A-673DF92342B9}">
      <dgm:prSet/>
      <dgm:spPr/>
      <dgm:t>
        <a:bodyPr/>
        <a:lstStyle/>
        <a:p>
          <a:endParaRPr lang="en-US"/>
        </a:p>
      </dgm:t>
    </dgm:pt>
    <dgm:pt modelId="{56C246A1-CE67-4425-9FD0-A070E7F8AB6F}" type="pres">
      <dgm:prSet presAssocID="{3A9D0305-4584-4B01-BF88-C229814B319B}" presName="compositeShape" presStyleCnt="0">
        <dgm:presLayoutVars>
          <dgm:dir/>
          <dgm:resizeHandles/>
        </dgm:presLayoutVars>
      </dgm:prSet>
      <dgm:spPr/>
    </dgm:pt>
    <dgm:pt modelId="{A315D497-5815-400A-B85E-45110A839E25}" type="pres">
      <dgm:prSet presAssocID="{3A9D0305-4584-4B01-BF88-C229814B319B}" presName="pyramid" presStyleLbl="node1" presStyleIdx="0" presStyleCnt="1" custLinFactNeighborY="-290"/>
      <dgm:spPr>
        <a:solidFill>
          <a:schemeClr val="accent5"/>
        </a:solidFill>
        <a:scene3d>
          <a:camera prst="orthographicFront"/>
          <a:lightRig rig="threePt" dir="t">
            <a:rot lat="0" lon="0" rev="7500000"/>
          </a:lightRig>
        </a:scene3d>
        <a:sp3d prstMaterial="plastic">
          <a:bevelT w="127000" h="25400" prst="softRound"/>
        </a:sp3d>
      </dgm:spPr>
    </dgm:pt>
    <dgm:pt modelId="{E2A80F4B-DAF2-42A8-9F6C-4C814D415ABD}" type="pres">
      <dgm:prSet presAssocID="{3A9D0305-4584-4B01-BF88-C229814B319B}" presName="theList" presStyleCnt="0"/>
      <dgm:spPr/>
    </dgm:pt>
    <dgm:pt modelId="{1EE91059-208F-4768-AA0C-E0CC20D8375D}" type="pres">
      <dgm:prSet presAssocID="{E05D28B8-C582-42B4-9993-6FD49E4EAC0B}" presName="aNode" presStyleLbl="fgAcc1" presStyleIdx="0" presStyleCnt="4">
        <dgm:presLayoutVars>
          <dgm:bulletEnabled val="1"/>
        </dgm:presLayoutVars>
      </dgm:prSet>
      <dgm:spPr/>
    </dgm:pt>
    <dgm:pt modelId="{6F6D8651-1539-41C8-B101-239E9A4280E0}" type="pres">
      <dgm:prSet presAssocID="{E05D28B8-C582-42B4-9993-6FD49E4EAC0B}" presName="aSpace" presStyleCnt="0"/>
      <dgm:spPr/>
    </dgm:pt>
    <dgm:pt modelId="{30A604D1-24EF-428F-A815-4A496E6950E8}" type="pres">
      <dgm:prSet presAssocID="{424C05F9-250A-450E-B4C8-934F41B8A8DE}" presName="aNode" presStyleLbl="fgAcc1" presStyleIdx="1" presStyleCnt="4">
        <dgm:presLayoutVars>
          <dgm:bulletEnabled val="1"/>
        </dgm:presLayoutVars>
      </dgm:prSet>
      <dgm:spPr/>
    </dgm:pt>
    <dgm:pt modelId="{BC38EE7D-581C-4419-8C30-549108CBBB3A}" type="pres">
      <dgm:prSet presAssocID="{424C05F9-250A-450E-B4C8-934F41B8A8DE}" presName="aSpace" presStyleCnt="0"/>
      <dgm:spPr/>
    </dgm:pt>
    <dgm:pt modelId="{A3E3850D-F17D-4B4E-A89D-BE2153ACC0C9}" type="pres">
      <dgm:prSet presAssocID="{EE78F37C-4C37-4DC7-B7C8-5B6C2B48C53D}" presName="aNode" presStyleLbl="fgAcc1" presStyleIdx="2" presStyleCnt="4">
        <dgm:presLayoutVars>
          <dgm:bulletEnabled val="1"/>
        </dgm:presLayoutVars>
      </dgm:prSet>
      <dgm:spPr/>
    </dgm:pt>
    <dgm:pt modelId="{AA59A3F4-4D78-4CE0-97FB-CE9FD5C466B8}" type="pres">
      <dgm:prSet presAssocID="{EE78F37C-4C37-4DC7-B7C8-5B6C2B48C53D}" presName="aSpace" presStyleCnt="0"/>
      <dgm:spPr/>
    </dgm:pt>
    <dgm:pt modelId="{A322ACB7-438D-4A31-A5EB-3FEBE316B0FF}" type="pres">
      <dgm:prSet presAssocID="{07EDE762-2FE1-44C9-9FAF-EA782D04031D}" presName="aNode" presStyleLbl="fgAcc1" presStyleIdx="3" presStyleCnt="4">
        <dgm:presLayoutVars>
          <dgm:bulletEnabled val="1"/>
        </dgm:presLayoutVars>
      </dgm:prSet>
      <dgm:spPr/>
    </dgm:pt>
    <dgm:pt modelId="{6065DD19-63EA-4636-8FEC-1ED0D31B1D3A}" type="pres">
      <dgm:prSet presAssocID="{07EDE762-2FE1-44C9-9FAF-EA782D04031D}" presName="aSpace" presStyleCnt="0"/>
      <dgm:spPr/>
    </dgm:pt>
  </dgm:ptLst>
  <dgm:cxnLst>
    <dgm:cxn modelId="{FE217115-E217-442E-ACE4-F92009518D0B}" type="presOf" srcId="{424C05F9-250A-450E-B4C8-934F41B8A8DE}" destId="{30A604D1-24EF-428F-A815-4A496E6950E8}" srcOrd="0" destOrd="0" presId="urn:microsoft.com/office/officeart/2005/8/layout/pyramid2"/>
    <dgm:cxn modelId="{DB335563-BF07-4AB8-9B45-783376F50DE1}" srcId="{3A9D0305-4584-4B01-BF88-C229814B319B}" destId="{E05D28B8-C582-42B4-9993-6FD49E4EAC0B}" srcOrd="0" destOrd="0" parTransId="{0A916AC9-A150-45C0-8A0F-DB6B702F5574}" sibTransId="{47C97154-8A9B-4FF7-B4B8-F11BB9D9045C}"/>
    <dgm:cxn modelId="{DB80F36F-BCA8-4398-ADE6-0B202D1BA559}" srcId="{3A9D0305-4584-4B01-BF88-C229814B319B}" destId="{EE78F37C-4C37-4DC7-B7C8-5B6C2B48C53D}" srcOrd="2" destOrd="0" parTransId="{A2EDA66E-8F46-4E75-A2B8-C0A77AC54A5B}" sibTransId="{44E65D87-65B3-4790-B1EA-678E600172B4}"/>
    <dgm:cxn modelId="{94001553-31C2-470F-A398-42CC93A9C74D}" type="presOf" srcId="{EE78F37C-4C37-4DC7-B7C8-5B6C2B48C53D}" destId="{A3E3850D-F17D-4B4E-A89D-BE2153ACC0C9}" srcOrd="0" destOrd="0" presId="urn:microsoft.com/office/officeart/2005/8/layout/pyramid2"/>
    <dgm:cxn modelId="{8E5C1754-8F6F-483E-A13A-673DF92342B9}" srcId="{3A9D0305-4584-4B01-BF88-C229814B319B}" destId="{07EDE762-2FE1-44C9-9FAF-EA782D04031D}" srcOrd="3" destOrd="0" parTransId="{4EE9BFD6-8D85-4E73-B02F-E8DA0A70E489}" sibTransId="{D90C911B-5DB7-4950-84EB-E13735029ECB}"/>
    <dgm:cxn modelId="{AFB3EE7F-FEAA-4E90-A877-B8D3D591BAF1}" type="presOf" srcId="{3A9D0305-4584-4B01-BF88-C229814B319B}" destId="{56C246A1-CE67-4425-9FD0-A070E7F8AB6F}" srcOrd="0" destOrd="0" presId="urn:microsoft.com/office/officeart/2005/8/layout/pyramid2"/>
    <dgm:cxn modelId="{214969AB-4C2D-4082-A1CB-0F07FAA4DA76}" srcId="{3A9D0305-4584-4B01-BF88-C229814B319B}" destId="{424C05F9-250A-450E-B4C8-934F41B8A8DE}" srcOrd="1" destOrd="0" parTransId="{2A84EF6E-7083-45F4-B2B6-3F9C316420F3}" sibTransId="{0532AC42-954E-45C4-8980-FD400BEA064C}"/>
    <dgm:cxn modelId="{834516B2-CC5F-41EF-9A0C-F1B3A34C5D70}" type="presOf" srcId="{E05D28B8-C582-42B4-9993-6FD49E4EAC0B}" destId="{1EE91059-208F-4768-AA0C-E0CC20D8375D}" srcOrd="0" destOrd="0" presId="urn:microsoft.com/office/officeart/2005/8/layout/pyramid2"/>
    <dgm:cxn modelId="{BE0874F0-986C-4C27-9D76-51F217E19006}" type="presOf" srcId="{07EDE762-2FE1-44C9-9FAF-EA782D04031D}" destId="{A322ACB7-438D-4A31-A5EB-3FEBE316B0FF}" srcOrd="0" destOrd="0" presId="urn:microsoft.com/office/officeart/2005/8/layout/pyramid2"/>
    <dgm:cxn modelId="{91224808-EB74-42DE-AE4F-4B74C0FC2905}" type="presParOf" srcId="{56C246A1-CE67-4425-9FD0-A070E7F8AB6F}" destId="{A315D497-5815-400A-B85E-45110A839E25}" srcOrd="0" destOrd="0" presId="urn:microsoft.com/office/officeart/2005/8/layout/pyramid2"/>
    <dgm:cxn modelId="{7764F1C6-6CA6-46E4-826E-FCE145D03682}" type="presParOf" srcId="{56C246A1-CE67-4425-9FD0-A070E7F8AB6F}" destId="{E2A80F4B-DAF2-42A8-9F6C-4C814D415ABD}" srcOrd="1" destOrd="0" presId="urn:microsoft.com/office/officeart/2005/8/layout/pyramid2"/>
    <dgm:cxn modelId="{CFFEEA95-B38A-486C-BE06-77B975E0DA70}" type="presParOf" srcId="{E2A80F4B-DAF2-42A8-9F6C-4C814D415ABD}" destId="{1EE91059-208F-4768-AA0C-E0CC20D8375D}" srcOrd="0" destOrd="0" presId="urn:microsoft.com/office/officeart/2005/8/layout/pyramid2"/>
    <dgm:cxn modelId="{2D6B4D3C-686D-4969-B679-1A0BB87763EE}" type="presParOf" srcId="{E2A80F4B-DAF2-42A8-9F6C-4C814D415ABD}" destId="{6F6D8651-1539-41C8-B101-239E9A4280E0}" srcOrd="1" destOrd="0" presId="urn:microsoft.com/office/officeart/2005/8/layout/pyramid2"/>
    <dgm:cxn modelId="{BDDB008F-7F2E-4FAF-A75B-759ABFFCCDA8}" type="presParOf" srcId="{E2A80F4B-DAF2-42A8-9F6C-4C814D415ABD}" destId="{30A604D1-24EF-428F-A815-4A496E6950E8}" srcOrd="2" destOrd="0" presId="urn:microsoft.com/office/officeart/2005/8/layout/pyramid2"/>
    <dgm:cxn modelId="{1CD87AE8-F61D-40FD-896D-08B0CC384BA8}" type="presParOf" srcId="{E2A80F4B-DAF2-42A8-9F6C-4C814D415ABD}" destId="{BC38EE7D-581C-4419-8C30-549108CBBB3A}" srcOrd="3" destOrd="0" presId="urn:microsoft.com/office/officeart/2005/8/layout/pyramid2"/>
    <dgm:cxn modelId="{8C7275D0-9874-403F-9FC1-400C8A4727F9}" type="presParOf" srcId="{E2A80F4B-DAF2-42A8-9F6C-4C814D415ABD}" destId="{A3E3850D-F17D-4B4E-A89D-BE2153ACC0C9}" srcOrd="4" destOrd="0" presId="urn:microsoft.com/office/officeart/2005/8/layout/pyramid2"/>
    <dgm:cxn modelId="{A4238F97-2B65-4224-B829-E954CB349A51}" type="presParOf" srcId="{E2A80F4B-DAF2-42A8-9F6C-4C814D415ABD}" destId="{AA59A3F4-4D78-4CE0-97FB-CE9FD5C466B8}" srcOrd="5" destOrd="0" presId="urn:microsoft.com/office/officeart/2005/8/layout/pyramid2"/>
    <dgm:cxn modelId="{F25C945F-1105-4808-B5F2-AB8296852034}" type="presParOf" srcId="{E2A80F4B-DAF2-42A8-9F6C-4C814D415ABD}" destId="{A322ACB7-438D-4A31-A5EB-3FEBE316B0FF}" srcOrd="6" destOrd="0" presId="urn:microsoft.com/office/officeart/2005/8/layout/pyramid2"/>
    <dgm:cxn modelId="{0BBA30DF-112E-40AE-BB08-AA036F335394}" type="presParOf" srcId="{E2A80F4B-DAF2-42A8-9F6C-4C814D415ABD}" destId="{6065DD19-63EA-4636-8FEC-1ED0D31B1D3A}"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9D0305-4584-4B01-BF88-C229814B319B}" type="doc">
      <dgm:prSet loTypeId="urn:microsoft.com/office/officeart/2005/8/layout/pyramid2" loCatId="list" qsTypeId="urn:microsoft.com/office/officeart/2005/8/quickstyle/3d2" qsCatId="3D" csTypeId="urn:microsoft.com/office/officeart/2005/8/colors/accent1_2" csCatId="accent1" phldr="1"/>
      <dgm:spPr/>
    </dgm:pt>
    <dgm:pt modelId="{E05D28B8-C582-42B4-9993-6FD49E4EAC0B}">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Goals</a:t>
          </a:r>
        </a:p>
      </dgm:t>
    </dgm:pt>
    <dgm:pt modelId="{0A916AC9-A150-45C0-8A0F-DB6B702F5574}" type="parTrans" cxnId="{DB335563-BF07-4AB8-9B45-783376F50DE1}">
      <dgm:prSet/>
      <dgm:spPr/>
      <dgm:t>
        <a:bodyPr/>
        <a:lstStyle/>
        <a:p>
          <a:endParaRPr lang="en-US"/>
        </a:p>
      </dgm:t>
    </dgm:pt>
    <dgm:pt modelId="{47C97154-8A9B-4FF7-B4B8-F11BB9D9045C}" type="sibTrans" cxnId="{DB335563-BF07-4AB8-9B45-783376F50DE1}">
      <dgm:prSet/>
      <dgm:spPr/>
      <dgm:t>
        <a:bodyPr/>
        <a:lstStyle/>
        <a:p>
          <a:endParaRPr lang="en-US"/>
        </a:p>
      </dgm:t>
    </dgm:pt>
    <dgm:pt modelId="{424C05F9-250A-450E-B4C8-934F41B8A8DE}">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Standards</a:t>
          </a:r>
        </a:p>
      </dgm:t>
    </dgm:pt>
    <dgm:pt modelId="{2A84EF6E-7083-45F4-B2B6-3F9C316420F3}" type="parTrans" cxnId="{214969AB-4C2D-4082-A1CB-0F07FAA4DA76}">
      <dgm:prSet/>
      <dgm:spPr/>
      <dgm:t>
        <a:bodyPr/>
        <a:lstStyle/>
        <a:p>
          <a:endParaRPr lang="en-US"/>
        </a:p>
      </dgm:t>
    </dgm:pt>
    <dgm:pt modelId="{0532AC42-954E-45C4-8980-FD400BEA064C}" type="sibTrans" cxnId="{214969AB-4C2D-4082-A1CB-0F07FAA4DA76}">
      <dgm:prSet/>
      <dgm:spPr/>
      <dgm:t>
        <a:bodyPr/>
        <a:lstStyle/>
        <a:p>
          <a:endParaRPr lang="en-US"/>
        </a:p>
      </dgm:t>
    </dgm:pt>
    <dgm:pt modelId="{EE78F37C-4C37-4DC7-B7C8-5B6C2B48C53D}">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Metrics</a:t>
          </a:r>
        </a:p>
      </dgm:t>
    </dgm:pt>
    <dgm:pt modelId="{A2EDA66E-8F46-4E75-A2B8-C0A77AC54A5B}" type="parTrans" cxnId="{DB80F36F-BCA8-4398-ADE6-0B202D1BA559}">
      <dgm:prSet/>
      <dgm:spPr/>
      <dgm:t>
        <a:bodyPr/>
        <a:lstStyle/>
        <a:p>
          <a:endParaRPr lang="en-US"/>
        </a:p>
      </dgm:t>
    </dgm:pt>
    <dgm:pt modelId="{44E65D87-65B3-4790-B1EA-678E600172B4}" type="sibTrans" cxnId="{DB80F36F-BCA8-4398-ADE6-0B202D1BA559}">
      <dgm:prSet/>
      <dgm:spPr/>
      <dgm:t>
        <a:bodyPr/>
        <a:lstStyle/>
        <a:p>
          <a:endParaRPr lang="en-US"/>
        </a:p>
      </dgm:t>
    </dgm:pt>
    <dgm:pt modelId="{07EDE762-2FE1-44C9-9FAF-EA782D04031D}">
      <dgm:prSet phldrT="[Text]"/>
      <dgm:spPr>
        <a:solidFill>
          <a:srgbClr val="C00000">
            <a:alpha val="90000"/>
          </a:srgbClr>
        </a:solidFill>
        <a:effectLst>
          <a:reflection blurRad="6350" stA="50000" endA="300" endPos="55000" dir="5400000" sy="-100000" algn="bl" rotWithShape="0"/>
        </a:effectLst>
      </dgm:spPr>
      <dgm:t>
        <a:bodyPr/>
        <a:lstStyle/>
        <a:p>
          <a:r>
            <a:rPr lang="en-US" dirty="0">
              <a:solidFill>
                <a:schemeClr val="tx1"/>
              </a:solidFill>
            </a:rPr>
            <a:t>Reports</a:t>
          </a:r>
        </a:p>
      </dgm:t>
    </dgm:pt>
    <dgm:pt modelId="{4EE9BFD6-8D85-4E73-B02F-E8DA0A70E489}" type="parTrans" cxnId="{8E5C1754-8F6F-483E-A13A-673DF92342B9}">
      <dgm:prSet/>
      <dgm:spPr/>
      <dgm:t>
        <a:bodyPr/>
        <a:lstStyle/>
        <a:p>
          <a:endParaRPr lang="en-US"/>
        </a:p>
      </dgm:t>
    </dgm:pt>
    <dgm:pt modelId="{D90C911B-5DB7-4950-84EB-E13735029ECB}" type="sibTrans" cxnId="{8E5C1754-8F6F-483E-A13A-673DF92342B9}">
      <dgm:prSet/>
      <dgm:spPr/>
      <dgm:t>
        <a:bodyPr/>
        <a:lstStyle/>
        <a:p>
          <a:endParaRPr lang="en-US"/>
        </a:p>
      </dgm:t>
    </dgm:pt>
    <dgm:pt modelId="{56C246A1-CE67-4425-9FD0-A070E7F8AB6F}" type="pres">
      <dgm:prSet presAssocID="{3A9D0305-4584-4B01-BF88-C229814B319B}" presName="compositeShape" presStyleCnt="0">
        <dgm:presLayoutVars>
          <dgm:dir/>
          <dgm:resizeHandles/>
        </dgm:presLayoutVars>
      </dgm:prSet>
      <dgm:spPr/>
    </dgm:pt>
    <dgm:pt modelId="{A315D497-5815-400A-B85E-45110A839E25}" type="pres">
      <dgm:prSet presAssocID="{3A9D0305-4584-4B01-BF88-C229814B319B}" presName="pyramid" presStyleLbl="node1" presStyleIdx="0" presStyleCnt="1" custLinFactNeighborY="-290"/>
      <dgm:spPr>
        <a:solidFill>
          <a:schemeClr val="accent5"/>
        </a:solidFill>
        <a:scene3d>
          <a:camera prst="orthographicFront"/>
          <a:lightRig rig="threePt" dir="t">
            <a:rot lat="0" lon="0" rev="7500000"/>
          </a:lightRig>
        </a:scene3d>
        <a:sp3d prstMaterial="plastic">
          <a:bevelT w="127000" h="25400" prst="softRound"/>
        </a:sp3d>
      </dgm:spPr>
    </dgm:pt>
    <dgm:pt modelId="{E2A80F4B-DAF2-42A8-9F6C-4C814D415ABD}" type="pres">
      <dgm:prSet presAssocID="{3A9D0305-4584-4B01-BF88-C229814B319B}" presName="theList" presStyleCnt="0"/>
      <dgm:spPr/>
    </dgm:pt>
    <dgm:pt modelId="{1EE91059-208F-4768-AA0C-E0CC20D8375D}" type="pres">
      <dgm:prSet presAssocID="{E05D28B8-C582-42B4-9993-6FD49E4EAC0B}" presName="aNode" presStyleLbl="fgAcc1" presStyleIdx="0" presStyleCnt="4">
        <dgm:presLayoutVars>
          <dgm:bulletEnabled val="1"/>
        </dgm:presLayoutVars>
      </dgm:prSet>
      <dgm:spPr/>
    </dgm:pt>
    <dgm:pt modelId="{6F6D8651-1539-41C8-B101-239E9A4280E0}" type="pres">
      <dgm:prSet presAssocID="{E05D28B8-C582-42B4-9993-6FD49E4EAC0B}" presName="aSpace" presStyleCnt="0"/>
      <dgm:spPr/>
    </dgm:pt>
    <dgm:pt modelId="{30A604D1-24EF-428F-A815-4A496E6950E8}" type="pres">
      <dgm:prSet presAssocID="{424C05F9-250A-450E-B4C8-934F41B8A8DE}" presName="aNode" presStyleLbl="fgAcc1" presStyleIdx="1" presStyleCnt="4">
        <dgm:presLayoutVars>
          <dgm:bulletEnabled val="1"/>
        </dgm:presLayoutVars>
      </dgm:prSet>
      <dgm:spPr/>
    </dgm:pt>
    <dgm:pt modelId="{BC38EE7D-581C-4419-8C30-549108CBBB3A}" type="pres">
      <dgm:prSet presAssocID="{424C05F9-250A-450E-B4C8-934F41B8A8DE}" presName="aSpace" presStyleCnt="0"/>
      <dgm:spPr/>
    </dgm:pt>
    <dgm:pt modelId="{A3E3850D-F17D-4B4E-A89D-BE2153ACC0C9}" type="pres">
      <dgm:prSet presAssocID="{EE78F37C-4C37-4DC7-B7C8-5B6C2B48C53D}" presName="aNode" presStyleLbl="fgAcc1" presStyleIdx="2" presStyleCnt="4">
        <dgm:presLayoutVars>
          <dgm:bulletEnabled val="1"/>
        </dgm:presLayoutVars>
      </dgm:prSet>
      <dgm:spPr/>
    </dgm:pt>
    <dgm:pt modelId="{AA59A3F4-4D78-4CE0-97FB-CE9FD5C466B8}" type="pres">
      <dgm:prSet presAssocID="{EE78F37C-4C37-4DC7-B7C8-5B6C2B48C53D}" presName="aSpace" presStyleCnt="0"/>
      <dgm:spPr/>
    </dgm:pt>
    <dgm:pt modelId="{A322ACB7-438D-4A31-A5EB-3FEBE316B0FF}" type="pres">
      <dgm:prSet presAssocID="{07EDE762-2FE1-44C9-9FAF-EA782D04031D}" presName="aNode" presStyleLbl="fgAcc1" presStyleIdx="3" presStyleCnt="4">
        <dgm:presLayoutVars>
          <dgm:bulletEnabled val="1"/>
        </dgm:presLayoutVars>
      </dgm:prSet>
      <dgm:spPr/>
    </dgm:pt>
    <dgm:pt modelId="{6065DD19-63EA-4636-8FEC-1ED0D31B1D3A}" type="pres">
      <dgm:prSet presAssocID="{07EDE762-2FE1-44C9-9FAF-EA782D04031D}" presName="aSpace" presStyleCnt="0"/>
      <dgm:spPr/>
    </dgm:pt>
  </dgm:ptLst>
  <dgm:cxnLst>
    <dgm:cxn modelId="{FE217115-E217-442E-ACE4-F92009518D0B}" type="presOf" srcId="{424C05F9-250A-450E-B4C8-934F41B8A8DE}" destId="{30A604D1-24EF-428F-A815-4A496E6950E8}" srcOrd="0" destOrd="0" presId="urn:microsoft.com/office/officeart/2005/8/layout/pyramid2"/>
    <dgm:cxn modelId="{DB335563-BF07-4AB8-9B45-783376F50DE1}" srcId="{3A9D0305-4584-4B01-BF88-C229814B319B}" destId="{E05D28B8-C582-42B4-9993-6FD49E4EAC0B}" srcOrd="0" destOrd="0" parTransId="{0A916AC9-A150-45C0-8A0F-DB6B702F5574}" sibTransId="{47C97154-8A9B-4FF7-B4B8-F11BB9D9045C}"/>
    <dgm:cxn modelId="{DB80F36F-BCA8-4398-ADE6-0B202D1BA559}" srcId="{3A9D0305-4584-4B01-BF88-C229814B319B}" destId="{EE78F37C-4C37-4DC7-B7C8-5B6C2B48C53D}" srcOrd="2" destOrd="0" parTransId="{A2EDA66E-8F46-4E75-A2B8-C0A77AC54A5B}" sibTransId="{44E65D87-65B3-4790-B1EA-678E600172B4}"/>
    <dgm:cxn modelId="{94001553-31C2-470F-A398-42CC93A9C74D}" type="presOf" srcId="{EE78F37C-4C37-4DC7-B7C8-5B6C2B48C53D}" destId="{A3E3850D-F17D-4B4E-A89D-BE2153ACC0C9}" srcOrd="0" destOrd="0" presId="urn:microsoft.com/office/officeart/2005/8/layout/pyramid2"/>
    <dgm:cxn modelId="{8E5C1754-8F6F-483E-A13A-673DF92342B9}" srcId="{3A9D0305-4584-4B01-BF88-C229814B319B}" destId="{07EDE762-2FE1-44C9-9FAF-EA782D04031D}" srcOrd="3" destOrd="0" parTransId="{4EE9BFD6-8D85-4E73-B02F-E8DA0A70E489}" sibTransId="{D90C911B-5DB7-4950-84EB-E13735029ECB}"/>
    <dgm:cxn modelId="{AFB3EE7F-FEAA-4E90-A877-B8D3D591BAF1}" type="presOf" srcId="{3A9D0305-4584-4B01-BF88-C229814B319B}" destId="{56C246A1-CE67-4425-9FD0-A070E7F8AB6F}" srcOrd="0" destOrd="0" presId="urn:microsoft.com/office/officeart/2005/8/layout/pyramid2"/>
    <dgm:cxn modelId="{214969AB-4C2D-4082-A1CB-0F07FAA4DA76}" srcId="{3A9D0305-4584-4B01-BF88-C229814B319B}" destId="{424C05F9-250A-450E-B4C8-934F41B8A8DE}" srcOrd="1" destOrd="0" parTransId="{2A84EF6E-7083-45F4-B2B6-3F9C316420F3}" sibTransId="{0532AC42-954E-45C4-8980-FD400BEA064C}"/>
    <dgm:cxn modelId="{834516B2-CC5F-41EF-9A0C-F1B3A34C5D70}" type="presOf" srcId="{E05D28B8-C582-42B4-9993-6FD49E4EAC0B}" destId="{1EE91059-208F-4768-AA0C-E0CC20D8375D}" srcOrd="0" destOrd="0" presId="urn:microsoft.com/office/officeart/2005/8/layout/pyramid2"/>
    <dgm:cxn modelId="{BE0874F0-986C-4C27-9D76-51F217E19006}" type="presOf" srcId="{07EDE762-2FE1-44C9-9FAF-EA782D04031D}" destId="{A322ACB7-438D-4A31-A5EB-3FEBE316B0FF}" srcOrd="0" destOrd="0" presId="urn:microsoft.com/office/officeart/2005/8/layout/pyramid2"/>
    <dgm:cxn modelId="{91224808-EB74-42DE-AE4F-4B74C0FC2905}" type="presParOf" srcId="{56C246A1-CE67-4425-9FD0-A070E7F8AB6F}" destId="{A315D497-5815-400A-B85E-45110A839E25}" srcOrd="0" destOrd="0" presId="urn:microsoft.com/office/officeart/2005/8/layout/pyramid2"/>
    <dgm:cxn modelId="{7764F1C6-6CA6-46E4-826E-FCE145D03682}" type="presParOf" srcId="{56C246A1-CE67-4425-9FD0-A070E7F8AB6F}" destId="{E2A80F4B-DAF2-42A8-9F6C-4C814D415ABD}" srcOrd="1" destOrd="0" presId="urn:microsoft.com/office/officeart/2005/8/layout/pyramid2"/>
    <dgm:cxn modelId="{CFFEEA95-B38A-486C-BE06-77B975E0DA70}" type="presParOf" srcId="{E2A80F4B-DAF2-42A8-9F6C-4C814D415ABD}" destId="{1EE91059-208F-4768-AA0C-E0CC20D8375D}" srcOrd="0" destOrd="0" presId="urn:microsoft.com/office/officeart/2005/8/layout/pyramid2"/>
    <dgm:cxn modelId="{2D6B4D3C-686D-4969-B679-1A0BB87763EE}" type="presParOf" srcId="{E2A80F4B-DAF2-42A8-9F6C-4C814D415ABD}" destId="{6F6D8651-1539-41C8-B101-239E9A4280E0}" srcOrd="1" destOrd="0" presId="urn:microsoft.com/office/officeart/2005/8/layout/pyramid2"/>
    <dgm:cxn modelId="{BDDB008F-7F2E-4FAF-A75B-759ABFFCCDA8}" type="presParOf" srcId="{E2A80F4B-DAF2-42A8-9F6C-4C814D415ABD}" destId="{30A604D1-24EF-428F-A815-4A496E6950E8}" srcOrd="2" destOrd="0" presId="urn:microsoft.com/office/officeart/2005/8/layout/pyramid2"/>
    <dgm:cxn modelId="{1CD87AE8-F61D-40FD-896D-08B0CC384BA8}" type="presParOf" srcId="{E2A80F4B-DAF2-42A8-9F6C-4C814D415ABD}" destId="{BC38EE7D-581C-4419-8C30-549108CBBB3A}" srcOrd="3" destOrd="0" presId="urn:microsoft.com/office/officeart/2005/8/layout/pyramid2"/>
    <dgm:cxn modelId="{8C7275D0-9874-403F-9FC1-400C8A4727F9}" type="presParOf" srcId="{E2A80F4B-DAF2-42A8-9F6C-4C814D415ABD}" destId="{A3E3850D-F17D-4B4E-A89D-BE2153ACC0C9}" srcOrd="4" destOrd="0" presId="urn:microsoft.com/office/officeart/2005/8/layout/pyramid2"/>
    <dgm:cxn modelId="{A4238F97-2B65-4224-B829-E954CB349A51}" type="presParOf" srcId="{E2A80F4B-DAF2-42A8-9F6C-4C814D415ABD}" destId="{AA59A3F4-4D78-4CE0-97FB-CE9FD5C466B8}" srcOrd="5" destOrd="0" presId="urn:microsoft.com/office/officeart/2005/8/layout/pyramid2"/>
    <dgm:cxn modelId="{F25C945F-1105-4808-B5F2-AB8296852034}" type="presParOf" srcId="{E2A80F4B-DAF2-42A8-9F6C-4C814D415ABD}" destId="{A322ACB7-438D-4A31-A5EB-3FEBE316B0FF}" srcOrd="6" destOrd="0" presId="urn:microsoft.com/office/officeart/2005/8/layout/pyramid2"/>
    <dgm:cxn modelId="{0BBA30DF-112E-40AE-BB08-AA036F335394}" type="presParOf" srcId="{E2A80F4B-DAF2-42A8-9F6C-4C814D415ABD}" destId="{6065DD19-63EA-4636-8FEC-1ED0D31B1D3A}" srcOrd="7"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A9D0305-4584-4B01-BF88-C229814B319B}" type="doc">
      <dgm:prSet loTypeId="urn:microsoft.com/office/officeart/2005/8/layout/pyramid2" loCatId="list" qsTypeId="urn:microsoft.com/office/officeart/2005/8/quickstyle/3d2" qsCatId="3D" csTypeId="urn:microsoft.com/office/officeart/2005/8/colors/accent1_2" csCatId="accent1" phldr="1"/>
      <dgm:spPr/>
    </dgm:pt>
    <dgm:pt modelId="{E05D28B8-C582-42B4-9993-6FD49E4EAC0B}">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Planning Phase</a:t>
          </a:r>
        </a:p>
      </dgm:t>
    </dgm:pt>
    <dgm:pt modelId="{0A916AC9-A150-45C0-8A0F-DB6B702F5574}" type="parTrans" cxnId="{DB335563-BF07-4AB8-9B45-783376F50DE1}">
      <dgm:prSet/>
      <dgm:spPr/>
      <dgm:t>
        <a:bodyPr/>
        <a:lstStyle/>
        <a:p>
          <a:endParaRPr lang="en-US"/>
        </a:p>
      </dgm:t>
    </dgm:pt>
    <dgm:pt modelId="{47C97154-8A9B-4FF7-B4B8-F11BB9D9045C}" type="sibTrans" cxnId="{DB335563-BF07-4AB8-9B45-783376F50DE1}">
      <dgm:prSet/>
      <dgm:spPr/>
      <dgm:t>
        <a:bodyPr/>
        <a:lstStyle/>
        <a:p>
          <a:endParaRPr lang="en-US"/>
        </a:p>
      </dgm:t>
    </dgm:pt>
    <dgm:pt modelId="{424C05F9-250A-450E-B4C8-934F41B8A8DE}">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Implementation Phase</a:t>
          </a:r>
        </a:p>
      </dgm:t>
    </dgm:pt>
    <dgm:pt modelId="{2A84EF6E-7083-45F4-B2B6-3F9C316420F3}" type="parTrans" cxnId="{214969AB-4C2D-4082-A1CB-0F07FAA4DA76}">
      <dgm:prSet/>
      <dgm:spPr/>
      <dgm:t>
        <a:bodyPr/>
        <a:lstStyle/>
        <a:p>
          <a:endParaRPr lang="en-US"/>
        </a:p>
      </dgm:t>
    </dgm:pt>
    <dgm:pt modelId="{0532AC42-954E-45C4-8980-FD400BEA064C}" type="sibTrans" cxnId="{214969AB-4C2D-4082-A1CB-0F07FAA4DA76}">
      <dgm:prSet/>
      <dgm:spPr/>
      <dgm:t>
        <a:bodyPr/>
        <a:lstStyle/>
        <a:p>
          <a:endParaRPr lang="en-US"/>
        </a:p>
      </dgm:t>
    </dgm:pt>
    <dgm:pt modelId="{9A6D597C-E4F2-4D4F-AD35-0CD3288ED3AF}">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Course Correct/Results</a:t>
          </a:r>
        </a:p>
      </dgm:t>
    </dgm:pt>
    <dgm:pt modelId="{91F8591D-808D-4108-9AA9-98B271005641}" type="parTrans" cxnId="{69F4B1B8-C5F0-4990-B840-CDA09099404D}">
      <dgm:prSet/>
      <dgm:spPr/>
      <dgm:t>
        <a:bodyPr/>
        <a:lstStyle/>
        <a:p>
          <a:endParaRPr lang="en-US"/>
        </a:p>
      </dgm:t>
    </dgm:pt>
    <dgm:pt modelId="{FB96BF01-052B-4467-816F-F3B1AEFD1306}" type="sibTrans" cxnId="{69F4B1B8-C5F0-4990-B840-CDA09099404D}">
      <dgm:prSet/>
      <dgm:spPr/>
      <dgm:t>
        <a:bodyPr/>
        <a:lstStyle/>
        <a:p>
          <a:endParaRPr lang="en-US"/>
        </a:p>
      </dgm:t>
    </dgm:pt>
    <dgm:pt modelId="{56C246A1-CE67-4425-9FD0-A070E7F8AB6F}" type="pres">
      <dgm:prSet presAssocID="{3A9D0305-4584-4B01-BF88-C229814B319B}" presName="compositeShape" presStyleCnt="0">
        <dgm:presLayoutVars>
          <dgm:dir/>
          <dgm:resizeHandles/>
        </dgm:presLayoutVars>
      </dgm:prSet>
      <dgm:spPr/>
    </dgm:pt>
    <dgm:pt modelId="{A315D497-5815-400A-B85E-45110A839E25}" type="pres">
      <dgm:prSet presAssocID="{3A9D0305-4584-4B01-BF88-C229814B319B}" presName="pyramid" presStyleLbl="node1" presStyleIdx="0" presStyleCnt="1" custLinFactNeighborY="-290"/>
      <dgm:spPr>
        <a:solidFill>
          <a:schemeClr val="accent5"/>
        </a:solidFill>
        <a:scene3d>
          <a:camera prst="orthographicFront"/>
          <a:lightRig rig="threePt" dir="t">
            <a:rot lat="0" lon="0" rev="7500000"/>
          </a:lightRig>
        </a:scene3d>
        <a:sp3d prstMaterial="plastic">
          <a:bevelT w="127000" h="25400" prst="softRound"/>
        </a:sp3d>
      </dgm:spPr>
    </dgm:pt>
    <dgm:pt modelId="{E2A80F4B-DAF2-42A8-9F6C-4C814D415ABD}" type="pres">
      <dgm:prSet presAssocID="{3A9D0305-4584-4B01-BF88-C229814B319B}" presName="theList" presStyleCnt="0"/>
      <dgm:spPr/>
    </dgm:pt>
    <dgm:pt modelId="{1EE91059-208F-4768-AA0C-E0CC20D8375D}" type="pres">
      <dgm:prSet presAssocID="{E05D28B8-C582-42B4-9993-6FD49E4EAC0B}" presName="aNode" presStyleLbl="fgAcc1" presStyleIdx="0" presStyleCnt="3">
        <dgm:presLayoutVars>
          <dgm:bulletEnabled val="1"/>
        </dgm:presLayoutVars>
      </dgm:prSet>
      <dgm:spPr/>
    </dgm:pt>
    <dgm:pt modelId="{6F6D8651-1539-41C8-B101-239E9A4280E0}" type="pres">
      <dgm:prSet presAssocID="{E05D28B8-C582-42B4-9993-6FD49E4EAC0B}" presName="aSpace" presStyleCnt="0"/>
      <dgm:spPr/>
    </dgm:pt>
    <dgm:pt modelId="{30A604D1-24EF-428F-A815-4A496E6950E8}" type="pres">
      <dgm:prSet presAssocID="{424C05F9-250A-450E-B4C8-934F41B8A8DE}" presName="aNode" presStyleLbl="fgAcc1" presStyleIdx="1" presStyleCnt="3">
        <dgm:presLayoutVars>
          <dgm:bulletEnabled val="1"/>
        </dgm:presLayoutVars>
      </dgm:prSet>
      <dgm:spPr/>
    </dgm:pt>
    <dgm:pt modelId="{BC38EE7D-581C-4419-8C30-549108CBBB3A}" type="pres">
      <dgm:prSet presAssocID="{424C05F9-250A-450E-B4C8-934F41B8A8DE}" presName="aSpace" presStyleCnt="0"/>
      <dgm:spPr/>
    </dgm:pt>
    <dgm:pt modelId="{B610FB04-74CE-4709-9664-FF6008DA8218}" type="pres">
      <dgm:prSet presAssocID="{9A6D597C-E4F2-4D4F-AD35-0CD3288ED3AF}" presName="aNode" presStyleLbl="fgAcc1" presStyleIdx="2" presStyleCnt="3">
        <dgm:presLayoutVars>
          <dgm:bulletEnabled val="1"/>
        </dgm:presLayoutVars>
      </dgm:prSet>
      <dgm:spPr/>
    </dgm:pt>
    <dgm:pt modelId="{9FB14D1A-65B8-477F-8D9C-8F29CA4D1A4C}" type="pres">
      <dgm:prSet presAssocID="{9A6D597C-E4F2-4D4F-AD35-0CD3288ED3AF}" presName="aSpace" presStyleCnt="0"/>
      <dgm:spPr/>
    </dgm:pt>
  </dgm:ptLst>
  <dgm:cxnLst>
    <dgm:cxn modelId="{FE217115-E217-442E-ACE4-F92009518D0B}" type="presOf" srcId="{424C05F9-250A-450E-B4C8-934F41B8A8DE}" destId="{30A604D1-24EF-428F-A815-4A496E6950E8}" srcOrd="0" destOrd="0" presId="urn:microsoft.com/office/officeart/2005/8/layout/pyramid2"/>
    <dgm:cxn modelId="{DB335563-BF07-4AB8-9B45-783376F50DE1}" srcId="{3A9D0305-4584-4B01-BF88-C229814B319B}" destId="{E05D28B8-C582-42B4-9993-6FD49E4EAC0B}" srcOrd="0" destOrd="0" parTransId="{0A916AC9-A150-45C0-8A0F-DB6B702F5574}" sibTransId="{47C97154-8A9B-4FF7-B4B8-F11BB9D9045C}"/>
    <dgm:cxn modelId="{AFB3EE7F-FEAA-4E90-A877-B8D3D591BAF1}" type="presOf" srcId="{3A9D0305-4584-4B01-BF88-C229814B319B}" destId="{56C246A1-CE67-4425-9FD0-A070E7F8AB6F}" srcOrd="0" destOrd="0" presId="urn:microsoft.com/office/officeart/2005/8/layout/pyramid2"/>
    <dgm:cxn modelId="{214969AB-4C2D-4082-A1CB-0F07FAA4DA76}" srcId="{3A9D0305-4584-4B01-BF88-C229814B319B}" destId="{424C05F9-250A-450E-B4C8-934F41B8A8DE}" srcOrd="1" destOrd="0" parTransId="{2A84EF6E-7083-45F4-B2B6-3F9C316420F3}" sibTransId="{0532AC42-954E-45C4-8980-FD400BEA064C}"/>
    <dgm:cxn modelId="{834516B2-CC5F-41EF-9A0C-F1B3A34C5D70}" type="presOf" srcId="{E05D28B8-C582-42B4-9993-6FD49E4EAC0B}" destId="{1EE91059-208F-4768-AA0C-E0CC20D8375D}" srcOrd="0" destOrd="0" presId="urn:microsoft.com/office/officeart/2005/8/layout/pyramid2"/>
    <dgm:cxn modelId="{276854B7-0FA4-4DBA-9AEC-2DC3FF466AA4}" type="presOf" srcId="{9A6D597C-E4F2-4D4F-AD35-0CD3288ED3AF}" destId="{B610FB04-74CE-4709-9664-FF6008DA8218}" srcOrd="0" destOrd="0" presId="urn:microsoft.com/office/officeart/2005/8/layout/pyramid2"/>
    <dgm:cxn modelId="{69F4B1B8-C5F0-4990-B840-CDA09099404D}" srcId="{3A9D0305-4584-4B01-BF88-C229814B319B}" destId="{9A6D597C-E4F2-4D4F-AD35-0CD3288ED3AF}" srcOrd="2" destOrd="0" parTransId="{91F8591D-808D-4108-9AA9-98B271005641}" sibTransId="{FB96BF01-052B-4467-816F-F3B1AEFD1306}"/>
    <dgm:cxn modelId="{91224808-EB74-42DE-AE4F-4B74C0FC2905}" type="presParOf" srcId="{56C246A1-CE67-4425-9FD0-A070E7F8AB6F}" destId="{A315D497-5815-400A-B85E-45110A839E25}" srcOrd="0" destOrd="0" presId="urn:microsoft.com/office/officeart/2005/8/layout/pyramid2"/>
    <dgm:cxn modelId="{7764F1C6-6CA6-46E4-826E-FCE145D03682}" type="presParOf" srcId="{56C246A1-CE67-4425-9FD0-A070E7F8AB6F}" destId="{E2A80F4B-DAF2-42A8-9F6C-4C814D415ABD}" srcOrd="1" destOrd="0" presId="urn:microsoft.com/office/officeart/2005/8/layout/pyramid2"/>
    <dgm:cxn modelId="{CFFEEA95-B38A-486C-BE06-77B975E0DA70}" type="presParOf" srcId="{E2A80F4B-DAF2-42A8-9F6C-4C814D415ABD}" destId="{1EE91059-208F-4768-AA0C-E0CC20D8375D}" srcOrd="0" destOrd="0" presId="urn:microsoft.com/office/officeart/2005/8/layout/pyramid2"/>
    <dgm:cxn modelId="{2D6B4D3C-686D-4969-B679-1A0BB87763EE}" type="presParOf" srcId="{E2A80F4B-DAF2-42A8-9F6C-4C814D415ABD}" destId="{6F6D8651-1539-41C8-B101-239E9A4280E0}" srcOrd="1" destOrd="0" presId="urn:microsoft.com/office/officeart/2005/8/layout/pyramid2"/>
    <dgm:cxn modelId="{BDDB008F-7F2E-4FAF-A75B-759ABFFCCDA8}" type="presParOf" srcId="{E2A80F4B-DAF2-42A8-9F6C-4C814D415ABD}" destId="{30A604D1-24EF-428F-A815-4A496E6950E8}" srcOrd="2" destOrd="0" presId="urn:microsoft.com/office/officeart/2005/8/layout/pyramid2"/>
    <dgm:cxn modelId="{1CD87AE8-F61D-40FD-896D-08B0CC384BA8}" type="presParOf" srcId="{E2A80F4B-DAF2-42A8-9F6C-4C814D415ABD}" destId="{BC38EE7D-581C-4419-8C30-549108CBBB3A}" srcOrd="3" destOrd="0" presId="urn:microsoft.com/office/officeart/2005/8/layout/pyramid2"/>
    <dgm:cxn modelId="{C04EE7B8-0EA9-4741-A5B8-E5D66C2203B7}" type="presParOf" srcId="{E2A80F4B-DAF2-42A8-9F6C-4C814D415ABD}" destId="{B610FB04-74CE-4709-9664-FF6008DA8218}" srcOrd="4" destOrd="0" presId="urn:microsoft.com/office/officeart/2005/8/layout/pyramid2"/>
    <dgm:cxn modelId="{D84DBE41-BA8C-4E08-AB20-6F15AF008A4E}" type="presParOf" srcId="{E2A80F4B-DAF2-42A8-9F6C-4C814D415ABD}" destId="{9FB14D1A-65B8-477F-8D9C-8F29CA4D1A4C}" srcOrd="5" destOrd="0" presId="urn:microsoft.com/office/officeart/2005/8/layout/pyramid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colorful1" csCatId="colorful" phldr="1"/>
      <dgm:spPr/>
    </dgm:pt>
    <dgm:pt modelId="{C4C39F19-A6F5-CE48-BBB9-DBE56DAFB708}">
      <dgm:prSet phldrT="[Text]" custT="1"/>
      <dgm:spPr>
        <a:solidFill>
          <a:schemeClr val="accent4"/>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pPr>
            <a:buFont typeface="Wingdings" pitchFamily="2" charset="2"/>
            <a:buChar char="q"/>
          </a:pPr>
          <a:r>
            <a:rPr lang="en-US" sz="2800" b="1" dirty="0"/>
            <a:t>Capacity</a:t>
          </a:r>
          <a:r>
            <a:rPr lang="en-US" sz="1800" b="1" dirty="0"/>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23488DF6-754B-A140-B5A0-1664EAE3924F}">
      <dgm:prSet custT="1"/>
      <dgm:spPr>
        <a:solidFill>
          <a:srgbClr val="7030A0"/>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rgbClr val="C00000"/>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F05848DF-1E9A-DB48-90EC-C709378B0060}">
      <dgm:prSet custT="1"/>
      <dgm:spPr>
        <a:solidFill>
          <a:schemeClr val="accent6"/>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t>Need</a:t>
          </a:r>
        </a:p>
      </dgm:t>
    </dgm:pt>
    <dgm:pt modelId="{DB88897F-0423-854C-A126-85660EC73B54}" type="sibTrans" cxnId="{D90D7783-76A1-5B4A-9051-1B31E7E1255D}">
      <dgm:prSet/>
      <dgm:spPr/>
      <dgm:t>
        <a:bodyPr/>
        <a:lstStyle/>
        <a:p>
          <a:endParaRPr lang="en-US"/>
        </a:p>
      </dgm:t>
    </dgm:pt>
    <dgm:pt modelId="{6BA7866D-4692-0649-864C-F40358D4AF07}" type="parTrans" cxnId="{D90D7783-76A1-5B4A-9051-1B31E7E1255D}">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colorful1" csCatId="colorful" phldr="1"/>
      <dgm:spPr/>
    </dgm:pt>
    <dgm:pt modelId="{C4C39F19-A6F5-CE48-BBB9-DBE56DAFB708}">
      <dgm:prSet phldrT="[Text]" custT="1"/>
      <dgm:spPr>
        <a:solidFill>
          <a:schemeClr val="accent4"/>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pPr>
            <a:buFont typeface="Wingdings" pitchFamily="2" charset="2"/>
            <a:buChar char="q"/>
          </a:pPr>
          <a:r>
            <a:rPr lang="en-US" sz="2800" b="1" dirty="0">
              <a:solidFill>
                <a:schemeClr val="tx1"/>
              </a:solidFill>
            </a:rPr>
            <a:t>Capacity</a:t>
          </a:r>
          <a:r>
            <a:rPr lang="en-US" sz="1800" b="1" dirty="0"/>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F05848DF-1E9A-DB48-90EC-C709378B0060}">
      <dgm:prSet custT="1"/>
      <dgm:spPr>
        <a:solidFill>
          <a:schemeClr val="accent5">
            <a:lumMod val="60000"/>
            <a:lumOff val="40000"/>
          </a:schemeClr>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solidFill>
                <a:schemeClr val="bg1">
                  <a:lumMod val="65000"/>
                </a:schemeClr>
              </a:solidFill>
            </a:rPr>
            <a:t>Need</a:t>
          </a:r>
        </a:p>
      </dgm:t>
    </dgm:pt>
    <dgm:pt modelId="{6BA7866D-4692-0649-864C-F40358D4AF07}" type="parTrans" cxnId="{D90D7783-76A1-5B4A-9051-1B31E7E1255D}">
      <dgm:prSet/>
      <dgm:spPr/>
      <dgm:t>
        <a:bodyPr/>
        <a:lstStyle/>
        <a:p>
          <a:endParaRPr lang="en-US"/>
        </a:p>
      </dgm:t>
    </dgm:pt>
    <dgm:pt modelId="{DB88897F-0423-854C-A126-85660EC73B54}" type="sibTrans" cxnId="{D90D7783-76A1-5B4A-9051-1B31E7E1255D}">
      <dgm:prSet/>
      <dgm:spPr/>
      <dgm:t>
        <a:bodyPr/>
        <a:lstStyle/>
        <a:p>
          <a:endParaRPr lang="en-US"/>
        </a:p>
      </dgm:t>
    </dgm:pt>
    <dgm:pt modelId="{23488DF6-754B-A140-B5A0-1664EAE3924F}">
      <dgm:prSet custT="1"/>
      <dgm:spPr>
        <a:solidFill>
          <a:schemeClr val="accent5">
            <a:lumMod val="60000"/>
            <a:lumOff val="40000"/>
          </a:schemeClr>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solidFill>
                <a:schemeClr val="bg1">
                  <a:lumMod val="65000"/>
                </a:schemeClr>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chemeClr val="accent5">
            <a:lumMod val="60000"/>
            <a:lumOff val="40000"/>
          </a:schemeClr>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solidFill>
                <a:schemeClr val="bg1">
                  <a:lumMod val="65000"/>
                </a:schemeClr>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colorful1" csCatId="colorful" phldr="1"/>
      <dgm:spPr/>
    </dgm:pt>
    <dgm:pt modelId="{C4C39F19-A6F5-CE48-BBB9-DBE56DAFB708}">
      <dgm:prSet phldrT="[Text]" custT="1"/>
      <dgm:spPr>
        <a:solidFill>
          <a:schemeClr val="accent5">
            <a:lumMod val="60000"/>
            <a:lumOff val="40000"/>
          </a:schemeClr>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pPr>
            <a:buFont typeface="Wingdings" pitchFamily="2" charset="2"/>
            <a:buChar char="q"/>
          </a:pPr>
          <a:r>
            <a:rPr lang="en-US" sz="2800" b="1" dirty="0">
              <a:solidFill>
                <a:schemeClr val="bg1">
                  <a:lumMod val="65000"/>
                </a:schemeClr>
              </a:solidFill>
            </a:rPr>
            <a:t>Capacity</a:t>
          </a:r>
          <a:r>
            <a:rPr lang="en-US" sz="1800" b="1" dirty="0"/>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F05848DF-1E9A-DB48-90EC-C709378B0060}">
      <dgm:prSet custT="1"/>
      <dgm:spPr>
        <a:solidFill>
          <a:schemeClr val="accent6"/>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solidFill>
                <a:schemeClr val="tx1"/>
              </a:solidFill>
            </a:rPr>
            <a:t>Need</a:t>
          </a:r>
        </a:p>
      </dgm:t>
    </dgm:pt>
    <dgm:pt modelId="{6BA7866D-4692-0649-864C-F40358D4AF07}" type="parTrans" cxnId="{D90D7783-76A1-5B4A-9051-1B31E7E1255D}">
      <dgm:prSet/>
      <dgm:spPr/>
      <dgm:t>
        <a:bodyPr/>
        <a:lstStyle/>
        <a:p>
          <a:endParaRPr lang="en-US"/>
        </a:p>
      </dgm:t>
    </dgm:pt>
    <dgm:pt modelId="{DB88897F-0423-854C-A126-85660EC73B54}" type="sibTrans" cxnId="{D90D7783-76A1-5B4A-9051-1B31E7E1255D}">
      <dgm:prSet/>
      <dgm:spPr/>
      <dgm:t>
        <a:bodyPr/>
        <a:lstStyle/>
        <a:p>
          <a:endParaRPr lang="en-US"/>
        </a:p>
      </dgm:t>
    </dgm:pt>
    <dgm:pt modelId="{23488DF6-754B-A140-B5A0-1664EAE3924F}">
      <dgm:prSet custT="1"/>
      <dgm:spPr>
        <a:solidFill>
          <a:schemeClr val="accent5">
            <a:lumMod val="60000"/>
            <a:lumOff val="40000"/>
          </a:schemeClr>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solidFill>
                <a:schemeClr val="bg1">
                  <a:lumMod val="65000"/>
                </a:schemeClr>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chemeClr val="accent5">
            <a:lumMod val="60000"/>
            <a:lumOff val="40000"/>
          </a:schemeClr>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solidFill>
                <a:schemeClr val="bg1">
                  <a:lumMod val="65000"/>
                </a:schemeClr>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colorful1" csCatId="colorful" phldr="1"/>
      <dgm:spPr/>
    </dgm:pt>
    <dgm:pt modelId="{C4C39F19-A6F5-CE48-BBB9-DBE56DAFB708}">
      <dgm:prSet phldrT="[Text]" custT="1"/>
      <dgm:spPr>
        <a:solidFill>
          <a:schemeClr val="accent5">
            <a:lumMod val="60000"/>
            <a:lumOff val="40000"/>
          </a:schemeClr>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pPr>
            <a:buFont typeface="Wingdings" pitchFamily="2" charset="2"/>
            <a:buChar char="q"/>
          </a:pPr>
          <a:r>
            <a:rPr lang="en-US" sz="2800" b="1" dirty="0">
              <a:solidFill>
                <a:schemeClr val="bg1">
                  <a:lumMod val="65000"/>
                </a:schemeClr>
              </a:solidFill>
            </a:rPr>
            <a:t>Capacity</a:t>
          </a:r>
          <a:r>
            <a:rPr lang="en-US" sz="1800" b="1" dirty="0"/>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F05848DF-1E9A-DB48-90EC-C709378B0060}">
      <dgm:prSet custT="1"/>
      <dgm:spPr>
        <a:solidFill>
          <a:schemeClr val="accent5">
            <a:lumMod val="60000"/>
            <a:lumOff val="40000"/>
          </a:schemeClr>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solidFill>
                <a:schemeClr val="bg1">
                  <a:lumMod val="65000"/>
                </a:schemeClr>
              </a:solidFill>
            </a:rPr>
            <a:t>Need</a:t>
          </a:r>
        </a:p>
      </dgm:t>
    </dgm:pt>
    <dgm:pt modelId="{6BA7866D-4692-0649-864C-F40358D4AF07}" type="parTrans" cxnId="{D90D7783-76A1-5B4A-9051-1B31E7E1255D}">
      <dgm:prSet/>
      <dgm:spPr/>
      <dgm:t>
        <a:bodyPr/>
        <a:lstStyle/>
        <a:p>
          <a:endParaRPr lang="en-US"/>
        </a:p>
      </dgm:t>
    </dgm:pt>
    <dgm:pt modelId="{DB88897F-0423-854C-A126-85660EC73B54}" type="sibTrans" cxnId="{D90D7783-76A1-5B4A-9051-1B31E7E1255D}">
      <dgm:prSet/>
      <dgm:spPr/>
      <dgm:t>
        <a:bodyPr/>
        <a:lstStyle/>
        <a:p>
          <a:endParaRPr lang="en-US"/>
        </a:p>
      </dgm:t>
    </dgm:pt>
    <dgm:pt modelId="{23488DF6-754B-A140-B5A0-1664EAE3924F}">
      <dgm:prSet custT="1"/>
      <dgm:spPr>
        <a:solidFill>
          <a:srgbClr val="7030A0"/>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solidFill>
                <a:schemeClr val="tx1"/>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chemeClr val="accent5">
            <a:lumMod val="60000"/>
            <a:lumOff val="40000"/>
          </a:schemeClr>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solidFill>
                <a:schemeClr val="bg1">
                  <a:lumMod val="65000"/>
                </a:schemeClr>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049BA9B-11D4-7245-B1AE-D27E940D33CD}" type="doc">
      <dgm:prSet loTypeId="urn:microsoft.com/office/officeart/2005/8/layout/venn3" loCatId="" qsTypeId="urn:microsoft.com/office/officeart/2005/8/quickstyle/simple1" qsCatId="simple" csTypeId="urn:microsoft.com/office/officeart/2005/8/colors/colorful1" csCatId="colorful" phldr="1"/>
      <dgm:spPr/>
    </dgm:pt>
    <dgm:pt modelId="{C4C39F19-A6F5-CE48-BBB9-DBE56DAFB708}">
      <dgm:prSet phldrT="[Text]" custT="1"/>
      <dgm:spPr>
        <a:solidFill>
          <a:schemeClr val="accent5">
            <a:lumMod val="60000"/>
            <a:lumOff val="40000"/>
          </a:schemeClr>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pPr>
            <a:buFont typeface="Wingdings" pitchFamily="2" charset="2"/>
            <a:buChar char="q"/>
          </a:pPr>
          <a:r>
            <a:rPr lang="en-US" sz="2800" b="1" dirty="0">
              <a:solidFill>
                <a:schemeClr val="bg1">
                  <a:lumMod val="65000"/>
                </a:schemeClr>
              </a:solidFill>
            </a:rPr>
            <a:t>Capacity</a:t>
          </a:r>
          <a:r>
            <a:rPr lang="en-US" sz="1800" b="1" dirty="0"/>
            <a:t> </a:t>
          </a:r>
        </a:p>
      </dgm:t>
    </dgm:pt>
    <dgm:pt modelId="{5B454B95-6894-1F4C-A2F7-0D6A85676C21}" type="parTrans" cxnId="{ACE961D5-0D34-0F4D-A829-472A50918561}">
      <dgm:prSet/>
      <dgm:spPr/>
      <dgm:t>
        <a:bodyPr/>
        <a:lstStyle/>
        <a:p>
          <a:endParaRPr lang="en-US"/>
        </a:p>
      </dgm:t>
    </dgm:pt>
    <dgm:pt modelId="{CC435802-D41C-B847-9FB0-BBAC3AD0724F}" type="sibTrans" cxnId="{ACE961D5-0D34-0F4D-A829-472A50918561}">
      <dgm:prSet/>
      <dgm:spPr/>
      <dgm:t>
        <a:bodyPr/>
        <a:lstStyle/>
        <a:p>
          <a:endParaRPr lang="en-US"/>
        </a:p>
      </dgm:t>
    </dgm:pt>
    <dgm:pt modelId="{F05848DF-1E9A-DB48-90EC-C709378B0060}">
      <dgm:prSet custT="1"/>
      <dgm:spPr>
        <a:solidFill>
          <a:schemeClr val="accent5">
            <a:lumMod val="60000"/>
            <a:lumOff val="40000"/>
          </a:schemeClr>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solidFill>
                <a:schemeClr val="bg1">
                  <a:lumMod val="65000"/>
                </a:schemeClr>
              </a:solidFill>
            </a:rPr>
            <a:t>Need</a:t>
          </a:r>
        </a:p>
      </dgm:t>
    </dgm:pt>
    <dgm:pt modelId="{6BA7866D-4692-0649-864C-F40358D4AF07}" type="parTrans" cxnId="{D90D7783-76A1-5B4A-9051-1B31E7E1255D}">
      <dgm:prSet/>
      <dgm:spPr/>
      <dgm:t>
        <a:bodyPr/>
        <a:lstStyle/>
        <a:p>
          <a:endParaRPr lang="en-US"/>
        </a:p>
      </dgm:t>
    </dgm:pt>
    <dgm:pt modelId="{DB88897F-0423-854C-A126-85660EC73B54}" type="sibTrans" cxnId="{D90D7783-76A1-5B4A-9051-1B31E7E1255D}">
      <dgm:prSet/>
      <dgm:spPr/>
      <dgm:t>
        <a:bodyPr/>
        <a:lstStyle/>
        <a:p>
          <a:endParaRPr lang="en-US"/>
        </a:p>
      </dgm:t>
    </dgm:pt>
    <dgm:pt modelId="{23488DF6-754B-A140-B5A0-1664EAE3924F}">
      <dgm:prSet custT="1"/>
      <dgm:spPr>
        <a:solidFill>
          <a:schemeClr val="accent5">
            <a:lumMod val="60000"/>
            <a:lumOff val="40000"/>
          </a:schemeClr>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solidFill>
                <a:schemeClr val="bg1">
                  <a:lumMod val="65000"/>
                </a:schemeClr>
              </a:solidFill>
            </a:rPr>
            <a:t>Program Plan </a:t>
          </a:r>
        </a:p>
      </dgm:t>
    </dgm:pt>
    <dgm:pt modelId="{4A933E9D-1932-C940-BFDC-400A68B7F913}" type="parTrans" cxnId="{A7A8ED09-FFFE-EF4E-8828-4C5EC8363D80}">
      <dgm:prSet/>
      <dgm:spPr/>
      <dgm:t>
        <a:bodyPr/>
        <a:lstStyle/>
        <a:p>
          <a:endParaRPr lang="en-US"/>
        </a:p>
      </dgm:t>
    </dgm:pt>
    <dgm:pt modelId="{A31F401F-957D-7F47-B036-066D313E9900}" type="sibTrans" cxnId="{A7A8ED09-FFFE-EF4E-8828-4C5EC8363D80}">
      <dgm:prSet/>
      <dgm:spPr/>
      <dgm:t>
        <a:bodyPr/>
        <a:lstStyle/>
        <a:p>
          <a:endParaRPr lang="en-US"/>
        </a:p>
      </dgm:t>
    </dgm:pt>
    <dgm:pt modelId="{499BA1DA-3219-2A44-AD9E-B10071792240}">
      <dgm:prSet custT="1"/>
      <dgm:spPr>
        <a:solidFill>
          <a:srgbClr val="C00000"/>
        </a:solidFill>
        <a:effectLst>
          <a:outerShdw blurRad="50800" dist="38100" dir="5400000" algn="t" rotWithShape="0">
            <a:prstClr val="black">
              <a:alpha val="40000"/>
            </a:prstClr>
          </a:outerShdw>
          <a:reflection blurRad="6350" stA="50000" endA="300" endPos="55000" dir="5400000" sy="-100000" algn="bl" rotWithShape="0"/>
        </a:effectLst>
      </dgm:spPr>
      <dgm:t>
        <a:bodyPr/>
        <a:lstStyle/>
        <a:p>
          <a:r>
            <a:rPr lang="en-US" sz="2800" b="1" dirty="0">
              <a:solidFill>
                <a:schemeClr val="tx1"/>
              </a:solidFill>
            </a:rPr>
            <a:t>Budget</a:t>
          </a:r>
        </a:p>
      </dgm:t>
    </dgm:pt>
    <dgm:pt modelId="{EE36F340-00DA-244B-99C5-B1DD7E94B8DE}" type="parTrans" cxnId="{AFC52E87-13B3-1B4D-9849-5CAF29261DB8}">
      <dgm:prSet/>
      <dgm:spPr/>
      <dgm:t>
        <a:bodyPr/>
        <a:lstStyle/>
        <a:p>
          <a:endParaRPr lang="en-US"/>
        </a:p>
      </dgm:t>
    </dgm:pt>
    <dgm:pt modelId="{BC2314F3-7416-E441-B037-82A487A8B2C5}" type="sibTrans" cxnId="{AFC52E87-13B3-1B4D-9849-5CAF29261DB8}">
      <dgm:prSet/>
      <dgm:spPr/>
      <dgm:t>
        <a:bodyPr/>
        <a:lstStyle/>
        <a:p>
          <a:endParaRPr lang="en-US"/>
        </a:p>
      </dgm:t>
    </dgm:pt>
    <dgm:pt modelId="{D6A88942-0516-AC41-B19C-3C3433195DA8}" type="pres">
      <dgm:prSet presAssocID="{4049BA9B-11D4-7245-B1AE-D27E940D33CD}" presName="Name0" presStyleCnt="0">
        <dgm:presLayoutVars>
          <dgm:dir/>
          <dgm:resizeHandles val="exact"/>
        </dgm:presLayoutVars>
      </dgm:prSet>
      <dgm:spPr/>
    </dgm:pt>
    <dgm:pt modelId="{B250CFE4-9BB0-C746-842F-4709E9D5D273}" type="pres">
      <dgm:prSet presAssocID="{C4C39F19-A6F5-CE48-BBB9-DBE56DAFB708}" presName="Name5" presStyleLbl="vennNode1" presStyleIdx="0" presStyleCnt="4">
        <dgm:presLayoutVars>
          <dgm:bulletEnabled val="1"/>
        </dgm:presLayoutVars>
      </dgm:prSet>
      <dgm:spPr/>
    </dgm:pt>
    <dgm:pt modelId="{4753AA3B-C0F0-364A-8EFF-893E06BED459}" type="pres">
      <dgm:prSet presAssocID="{CC435802-D41C-B847-9FB0-BBAC3AD0724F}" presName="space" presStyleCnt="0"/>
      <dgm:spPr/>
    </dgm:pt>
    <dgm:pt modelId="{AB9DB997-1F7B-C244-936D-02285B0EBA6B}" type="pres">
      <dgm:prSet presAssocID="{F05848DF-1E9A-DB48-90EC-C709378B0060}" presName="Name5" presStyleLbl="vennNode1" presStyleIdx="1" presStyleCnt="4" custLinFactNeighborX="1812" custLinFactNeighborY="-119">
        <dgm:presLayoutVars>
          <dgm:bulletEnabled val="1"/>
        </dgm:presLayoutVars>
      </dgm:prSet>
      <dgm:spPr/>
    </dgm:pt>
    <dgm:pt modelId="{232A4992-B650-224D-A859-6097D6A953FA}" type="pres">
      <dgm:prSet presAssocID="{DB88897F-0423-854C-A126-85660EC73B54}" presName="space" presStyleCnt="0"/>
      <dgm:spPr/>
    </dgm:pt>
    <dgm:pt modelId="{52789C88-0EE9-6846-A180-36E7583E047A}" type="pres">
      <dgm:prSet presAssocID="{23488DF6-754B-A140-B5A0-1664EAE3924F}" presName="Name5" presStyleLbl="vennNode1" presStyleIdx="2" presStyleCnt="4">
        <dgm:presLayoutVars>
          <dgm:bulletEnabled val="1"/>
        </dgm:presLayoutVars>
      </dgm:prSet>
      <dgm:spPr/>
    </dgm:pt>
    <dgm:pt modelId="{4BD39261-6C25-4A40-A0DD-FC2FA82C99F0}" type="pres">
      <dgm:prSet presAssocID="{A31F401F-957D-7F47-B036-066D313E9900}" presName="space" presStyleCnt="0"/>
      <dgm:spPr/>
    </dgm:pt>
    <dgm:pt modelId="{FF401FEA-7879-EB40-A283-A895E40864F3}" type="pres">
      <dgm:prSet presAssocID="{499BA1DA-3219-2A44-AD9E-B10071792240}" presName="Name5" presStyleLbl="vennNode1" presStyleIdx="3" presStyleCnt="4">
        <dgm:presLayoutVars>
          <dgm:bulletEnabled val="1"/>
        </dgm:presLayoutVars>
      </dgm:prSet>
      <dgm:spPr/>
    </dgm:pt>
  </dgm:ptLst>
  <dgm:cxnLst>
    <dgm:cxn modelId="{A7A8ED09-FFFE-EF4E-8828-4C5EC8363D80}" srcId="{4049BA9B-11D4-7245-B1AE-D27E940D33CD}" destId="{23488DF6-754B-A140-B5A0-1664EAE3924F}" srcOrd="2" destOrd="0" parTransId="{4A933E9D-1932-C940-BFDC-400A68B7F913}" sibTransId="{A31F401F-957D-7F47-B036-066D313E9900}"/>
    <dgm:cxn modelId="{3296A218-94B0-6A42-94CB-6E2E8C7FACFD}" type="presOf" srcId="{4049BA9B-11D4-7245-B1AE-D27E940D33CD}" destId="{D6A88942-0516-AC41-B19C-3C3433195DA8}" srcOrd="0" destOrd="0" presId="urn:microsoft.com/office/officeart/2005/8/layout/venn3"/>
    <dgm:cxn modelId="{C727BD7B-A9FC-344D-A9BB-B5E6D6F37245}" type="presOf" srcId="{23488DF6-754B-A140-B5A0-1664EAE3924F}" destId="{52789C88-0EE9-6846-A180-36E7583E047A}" srcOrd="0" destOrd="0" presId="urn:microsoft.com/office/officeart/2005/8/layout/venn3"/>
    <dgm:cxn modelId="{D90D7783-76A1-5B4A-9051-1B31E7E1255D}" srcId="{4049BA9B-11D4-7245-B1AE-D27E940D33CD}" destId="{F05848DF-1E9A-DB48-90EC-C709378B0060}" srcOrd="1" destOrd="0" parTransId="{6BA7866D-4692-0649-864C-F40358D4AF07}" sibTransId="{DB88897F-0423-854C-A126-85660EC73B54}"/>
    <dgm:cxn modelId="{AFC52E87-13B3-1B4D-9849-5CAF29261DB8}" srcId="{4049BA9B-11D4-7245-B1AE-D27E940D33CD}" destId="{499BA1DA-3219-2A44-AD9E-B10071792240}" srcOrd="3" destOrd="0" parTransId="{EE36F340-00DA-244B-99C5-B1DD7E94B8DE}" sibTransId="{BC2314F3-7416-E441-B037-82A487A8B2C5}"/>
    <dgm:cxn modelId="{D6A7D2C3-6AD8-0949-B312-9B4255EEF187}" type="presOf" srcId="{C4C39F19-A6F5-CE48-BBB9-DBE56DAFB708}" destId="{B250CFE4-9BB0-C746-842F-4709E9D5D273}" srcOrd="0" destOrd="0" presId="urn:microsoft.com/office/officeart/2005/8/layout/venn3"/>
    <dgm:cxn modelId="{ACE961D5-0D34-0F4D-A829-472A50918561}" srcId="{4049BA9B-11D4-7245-B1AE-D27E940D33CD}" destId="{C4C39F19-A6F5-CE48-BBB9-DBE56DAFB708}" srcOrd="0" destOrd="0" parTransId="{5B454B95-6894-1F4C-A2F7-0D6A85676C21}" sibTransId="{CC435802-D41C-B847-9FB0-BBAC3AD0724F}"/>
    <dgm:cxn modelId="{46FEECDB-9CAF-D344-B14A-4B450CF3F482}" type="presOf" srcId="{499BA1DA-3219-2A44-AD9E-B10071792240}" destId="{FF401FEA-7879-EB40-A283-A895E40864F3}" srcOrd="0" destOrd="0" presId="urn:microsoft.com/office/officeart/2005/8/layout/venn3"/>
    <dgm:cxn modelId="{A1B5C8E9-2B04-2942-A86E-BFE65538BBBF}" type="presOf" srcId="{F05848DF-1E9A-DB48-90EC-C709378B0060}" destId="{AB9DB997-1F7B-C244-936D-02285B0EBA6B}" srcOrd="0" destOrd="0" presId="urn:microsoft.com/office/officeart/2005/8/layout/venn3"/>
    <dgm:cxn modelId="{354540BF-2C91-C34A-B526-86400EBCE626}" type="presParOf" srcId="{D6A88942-0516-AC41-B19C-3C3433195DA8}" destId="{B250CFE4-9BB0-C746-842F-4709E9D5D273}" srcOrd="0" destOrd="0" presId="urn:microsoft.com/office/officeart/2005/8/layout/venn3"/>
    <dgm:cxn modelId="{2C42FA2A-793A-7047-A6E8-CFD0DB85C636}" type="presParOf" srcId="{D6A88942-0516-AC41-B19C-3C3433195DA8}" destId="{4753AA3B-C0F0-364A-8EFF-893E06BED459}" srcOrd="1" destOrd="0" presId="urn:microsoft.com/office/officeart/2005/8/layout/venn3"/>
    <dgm:cxn modelId="{7662F2A2-D99A-CD49-9B53-FA043AEF1AB3}" type="presParOf" srcId="{D6A88942-0516-AC41-B19C-3C3433195DA8}" destId="{AB9DB997-1F7B-C244-936D-02285B0EBA6B}" srcOrd="2" destOrd="0" presId="urn:microsoft.com/office/officeart/2005/8/layout/venn3"/>
    <dgm:cxn modelId="{20BF5DF2-AE19-1C4F-BCA7-2F0CF1E562D7}" type="presParOf" srcId="{D6A88942-0516-AC41-B19C-3C3433195DA8}" destId="{232A4992-B650-224D-A859-6097D6A953FA}" srcOrd="3" destOrd="0" presId="urn:microsoft.com/office/officeart/2005/8/layout/venn3"/>
    <dgm:cxn modelId="{8756C4B0-0EBE-B642-94EB-2E1F2F6D1CA2}" type="presParOf" srcId="{D6A88942-0516-AC41-B19C-3C3433195DA8}" destId="{52789C88-0EE9-6846-A180-36E7583E047A}" srcOrd="4" destOrd="0" presId="urn:microsoft.com/office/officeart/2005/8/layout/venn3"/>
    <dgm:cxn modelId="{3455D660-11D1-9349-8903-7C270690646D}" type="presParOf" srcId="{D6A88942-0516-AC41-B19C-3C3433195DA8}" destId="{4BD39261-6C25-4A40-A0DD-FC2FA82C99F0}" srcOrd="5" destOrd="0" presId="urn:microsoft.com/office/officeart/2005/8/layout/venn3"/>
    <dgm:cxn modelId="{968C8EDF-BCD5-0845-8A48-7BF2AC714859}" type="presParOf" srcId="{D6A88942-0516-AC41-B19C-3C3433195DA8}" destId="{FF401FEA-7879-EB40-A283-A895E40864F3}" srcOrd="6"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F6913BF-83E8-4478-B6C7-CA2A6B947ED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2EED5B9-119D-4C20-8399-7C989989554B}">
      <dgm:prSet phldrT="[Text]"/>
      <dgm:spPr/>
      <dgm:t>
        <a:bodyPr/>
        <a:lstStyle/>
        <a:p>
          <a:r>
            <a:rPr lang="en-US" b="1" dirty="0">
              <a:solidFill>
                <a:srgbClr val="C00000"/>
              </a:solidFill>
            </a:rPr>
            <a:t>Pre-Award</a:t>
          </a:r>
        </a:p>
      </dgm:t>
    </dgm:pt>
    <dgm:pt modelId="{94AD88C8-30D6-40A8-AFAB-3E2BCD593B9F}" type="parTrans" cxnId="{C43BB7F7-B80E-4CA3-8E0B-4C9471D2B374}">
      <dgm:prSet/>
      <dgm:spPr/>
      <dgm:t>
        <a:bodyPr/>
        <a:lstStyle/>
        <a:p>
          <a:endParaRPr lang="en-US"/>
        </a:p>
      </dgm:t>
    </dgm:pt>
    <dgm:pt modelId="{B798E463-59E8-4BA3-98C3-E3E4B66A09DC}" type="sibTrans" cxnId="{C43BB7F7-B80E-4CA3-8E0B-4C9471D2B374}">
      <dgm:prSet/>
      <dgm:spPr/>
      <dgm:t>
        <a:bodyPr/>
        <a:lstStyle/>
        <a:p>
          <a:endParaRPr lang="en-US"/>
        </a:p>
      </dgm:t>
    </dgm:pt>
    <dgm:pt modelId="{AB91CC65-FA03-4170-B23E-FC2E8E431FA5}">
      <dgm:prSet phldrT="[Text]"/>
      <dgm:spPr/>
      <dgm:t>
        <a:bodyPr/>
        <a:lstStyle/>
        <a:p>
          <a:r>
            <a:rPr lang="en-US" b="1" dirty="0">
              <a:solidFill>
                <a:srgbClr val="C00000"/>
              </a:solidFill>
            </a:rPr>
            <a:t>Award</a:t>
          </a:r>
        </a:p>
      </dgm:t>
    </dgm:pt>
    <dgm:pt modelId="{3650DC45-C229-4149-999C-F70E5B3BB9BB}" type="parTrans" cxnId="{983D5237-5214-46BC-B9EB-426ABA94E32A}">
      <dgm:prSet/>
      <dgm:spPr/>
      <dgm:t>
        <a:bodyPr/>
        <a:lstStyle/>
        <a:p>
          <a:endParaRPr lang="en-US"/>
        </a:p>
      </dgm:t>
    </dgm:pt>
    <dgm:pt modelId="{786A4BCF-B6B6-4287-AD77-16256851E684}" type="sibTrans" cxnId="{983D5237-5214-46BC-B9EB-426ABA94E32A}">
      <dgm:prSet/>
      <dgm:spPr/>
      <dgm:t>
        <a:bodyPr/>
        <a:lstStyle/>
        <a:p>
          <a:endParaRPr lang="en-US"/>
        </a:p>
      </dgm:t>
    </dgm:pt>
    <dgm:pt modelId="{431202B4-92C6-4A8F-BB96-4E9868275C05}">
      <dgm:prSet phldrT="[Text]"/>
      <dgm:spPr/>
      <dgm:t>
        <a:bodyPr/>
        <a:lstStyle/>
        <a:p>
          <a:r>
            <a:rPr lang="en-US" b="1" dirty="0">
              <a:solidFill>
                <a:srgbClr val="C00000"/>
              </a:solidFill>
            </a:rPr>
            <a:t>Post- Award</a:t>
          </a:r>
        </a:p>
      </dgm:t>
    </dgm:pt>
    <dgm:pt modelId="{B7DE697C-8D2C-484B-A0A2-1DFCD76EE128}" type="parTrans" cxnId="{D2E2B274-27F4-4AA5-AB4A-1429D2D88B49}">
      <dgm:prSet/>
      <dgm:spPr/>
      <dgm:t>
        <a:bodyPr/>
        <a:lstStyle/>
        <a:p>
          <a:endParaRPr lang="en-US"/>
        </a:p>
      </dgm:t>
    </dgm:pt>
    <dgm:pt modelId="{E56EA771-2EBB-45DD-BEF2-D9B378525BDF}" type="sibTrans" cxnId="{D2E2B274-27F4-4AA5-AB4A-1429D2D88B49}">
      <dgm:prSet/>
      <dgm:spPr/>
      <dgm:t>
        <a:bodyPr/>
        <a:lstStyle/>
        <a:p>
          <a:endParaRPr lang="en-US"/>
        </a:p>
      </dgm:t>
    </dgm:pt>
    <dgm:pt modelId="{CEB50B72-2EF8-4873-A538-5B8087F958F8}" type="pres">
      <dgm:prSet presAssocID="{6F6913BF-83E8-4478-B6C7-CA2A6B947EDF}" presName="Name0" presStyleCnt="0">
        <dgm:presLayoutVars>
          <dgm:chMax val="7"/>
          <dgm:chPref val="7"/>
          <dgm:dir/>
          <dgm:animLvl val="lvl"/>
        </dgm:presLayoutVars>
      </dgm:prSet>
      <dgm:spPr/>
    </dgm:pt>
    <dgm:pt modelId="{D50A3375-FF1D-48E1-871A-7FEA3DC5C951}" type="pres">
      <dgm:prSet presAssocID="{F2EED5B9-119D-4C20-8399-7C989989554B}" presName="Accent1" presStyleCnt="0"/>
      <dgm:spPr/>
    </dgm:pt>
    <dgm:pt modelId="{B3169B17-ED13-46CA-9275-17D55FE37B6F}" type="pres">
      <dgm:prSet presAssocID="{F2EED5B9-119D-4C20-8399-7C989989554B}" presName="Accent" presStyleLbl="node1" presStyleIdx="0" presStyleCnt="3" custLinFactNeighborX="-692"/>
      <dgm:spPr>
        <a:solidFill>
          <a:schemeClr val="accent4"/>
        </a:solidFill>
        <a:ln>
          <a:solidFill>
            <a:srgbClr val="172169"/>
          </a:solidFill>
        </a:ln>
        <a:scene3d>
          <a:camera prst="orthographicFront"/>
          <a:lightRig rig="threePt" dir="t"/>
        </a:scene3d>
        <a:sp3d>
          <a:bevelT prst="relaxedInset"/>
        </a:sp3d>
      </dgm:spPr>
    </dgm:pt>
    <dgm:pt modelId="{F5E08EF7-44C2-46CE-A6A9-D610B9DFB0EB}" type="pres">
      <dgm:prSet presAssocID="{F2EED5B9-119D-4C20-8399-7C989989554B}" presName="Parent1" presStyleLbl="revTx" presStyleIdx="0" presStyleCnt="3">
        <dgm:presLayoutVars>
          <dgm:chMax val="1"/>
          <dgm:chPref val="1"/>
          <dgm:bulletEnabled val="1"/>
        </dgm:presLayoutVars>
      </dgm:prSet>
      <dgm:spPr/>
    </dgm:pt>
    <dgm:pt modelId="{608738B6-1668-4338-A37F-3D1EF975FDD6}" type="pres">
      <dgm:prSet presAssocID="{AB91CC65-FA03-4170-B23E-FC2E8E431FA5}" presName="Accent2" presStyleCnt="0"/>
      <dgm:spPr/>
    </dgm:pt>
    <dgm:pt modelId="{1FD76EBD-F036-4BFE-B851-A73801EDE300}" type="pres">
      <dgm:prSet presAssocID="{AB91CC65-FA03-4170-B23E-FC2E8E431FA5}" presName="Accent" presStyleLbl="node1" presStyleIdx="1" presStyleCnt="3"/>
      <dgm:spPr>
        <a:solidFill>
          <a:schemeClr val="accent6"/>
        </a:solidFill>
        <a:ln>
          <a:solidFill>
            <a:srgbClr val="172169"/>
          </a:solidFill>
        </a:ln>
        <a:scene3d>
          <a:camera prst="orthographicFront"/>
          <a:lightRig rig="threePt" dir="t"/>
        </a:scene3d>
        <a:sp3d>
          <a:bevelT prst="relaxedInset"/>
        </a:sp3d>
      </dgm:spPr>
    </dgm:pt>
    <dgm:pt modelId="{5A55EE81-D41A-4522-95EC-EAFC7862ACA0}" type="pres">
      <dgm:prSet presAssocID="{AB91CC65-FA03-4170-B23E-FC2E8E431FA5}" presName="Parent2" presStyleLbl="revTx" presStyleIdx="1" presStyleCnt="3">
        <dgm:presLayoutVars>
          <dgm:chMax val="1"/>
          <dgm:chPref val="1"/>
          <dgm:bulletEnabled val="1"/>
        </dgm:presLayoutVars>
      </dgm:prSet>
      <dgm:spPr/>
    </dgm:pt>
    <dgm:pt modelId="{ABE0BA9E-586D-4233-8E5E-65566AA9273E}" type="pres">
      <dgm:prSet presAssocID="{431202B4-92C6-4A8F-BB96-4E9868275C05}" presName="Accent3" presStyleCnt="0"/>
      <dgm:spPr/>
    </dgm:pt>
    <dgm:pt modelId="{100D15D1-607A-4E87-960F-AE5BF6A84C2F}" type="pres">
      <dgm:prSet presAssocID="{431202B4-92C6-4A8F-BB96-4E9868275C05}" presName="Accent" presStyleLbl="node1" presStyleIdx="2" presStyleCnt="3"/>
      <dgm:spPr>
        <a:solidFill>
          <a:srgbClr val="7030A0"/>
        </a:solidFill>
        <a:ln>
          <a:solidFill>
            <a:srgbClr val="172169"/>
          </a:solidFill>
        </a:ln>
        <a:scene3d>
          <a:camera prst="orthographicFront"/>
          <a:lightRig rig="threePt" dir="t"/>
        </a:scene3d>
        <a:sp3d>
          <a:bevelT prst="relaxedInset"/>
        </a:sp3d>
      </dgm:spPr>
    </dgm:pt>
    <dgm:pt modelId="{495C1D83-B84F-4055-89D4-199E80B0C2F3}" type="pres">
      <dgm:prSet presAssocID="{431202B4-92C6-4A8F-BB96-4E9868275C05}" presName="Parent3" presStyleLbl="revTx" presStyleIdx="2" presStyleCnt="3">
        <dgm:presLayoutVars>
          <dgm:chMax val="1"/>
          <dgm:chPref val="1"/>
          <dgm:bulletEnabled val="1"/>
        </dgm:presLayoutVars>
      </dgm:prSet>
      <dgm:spPr/>
    </dgm:pt>
  </dgm:ptLst>
  <dgm:cxnLst>
    <dgm:cxn modelId="{983D5237-5214-46BC-B9EB-426ABA94E32A}" srcId="{6F6913BF-83E8-4478-B6C7-CA2A6B947EDF}" destId="{AB91CC65-FA03-4170-B23E-FC2E8E431FA5}" srcOrd="1" destOrd="0" parTransId="{3650DC45-C229-4149-999C-F70E5B3BB9BB}" sibTransId="{786A4BCF-B6B6-4287-AD77-16256851E684}"/>
    <dgm:cxn modelId="{6D706C4F-8E30-4306-BC67-53AD67577342}" type="presOf" srcId="{F2EED5B9-119D-4C20-8399-7C989989554B}" destId="{F5E08EF7-44C2-46CE-A6A9-D610B9DFB0EB}" srcOrd="0" destOrd="0" presId="urn:microsoft.com/office/officeart/2009/layout/CircleArrowProcess"/>
    <dgm:cxn modelId="{D2E2B274-27F4-4AA5-AB4A-1429D2D88B49}" srcId="{6F6913BF-83E8-4478-B6C7-CA2A6B947EDF}" destId="{431202B4-92C6-4A8F-BB96-4E9868275C05}" srcOrd="2" destOrd="0" parTransId="{B7DE697C-8D2C-484B-A0A2-1DFCD76EE128}" sibTransId="{E56EA771-2EBB-45DD-BEF2-D9B378525BDF}"/>
    <dgm:cxn modelId="{68109D7C-3A15-4ADE-929D-6D5DC3CF160D}" type="presOf" srcId="{6F6913BF-83E8-4478-B6C7-CA2A6B947EDF}" destId="{CEB50B72-2EF8-4873-A538-5B8087F958F8}" srcOrd="0" destOrd="0" presId="urn:microsoft.com/office/officeart/2009/layout/CircleArrowProcess"/>
    <dgm:cxn modelId="{875D68AD-D33E-416B-B0F0-C88D8E145F7E}" type="presOf" srcId="{431202B4-92C6-4A8F-BB96-4E9868275C05}" destId="{495C1D83-B84F-4055-89D4-199E80B0C2F3}" srcOrd="0" destOrd="0" presId="urn:microsoft.com/office/officeart/2009/layout/CircleArrowProcess"/>
    <dgm:cxn modelId="{E5667BDC-937E-4A9C-80DF-FD74DAB2B9E7}" type="presOf" srcId="{AB91CC65-FA03-4170-B23E-FC2E8E431FA5}" destId="{5A55EE81-D41A-4522-95EC-EAFC7862ACA0}" srcOrd="0" destOrd="0" presId="urn:microsoft.com/office/officeart/2009/layout/CircleArrowProcess"/>
    <dgm:cxn modelId="{C43BB7F7-B80E-4CA3-8E0B-4C9471D2B374}" srcId="{6F6913BF-83E8-4478-B6C7-CA2A6B947EDF}" destId="{F2EED5B9-119D-4C20-8399-7C989989554B}" srcOrd="0" destOrd="0" parTransId="{94AD88C8-30D6-40A8-AFAB-3E2BCD593B9F}" sibTransId="{B798E463-59E8-4BA3-98C3-E3E4B66A09DC}"/>
    <dgm:cxn modelId="{AD8D4444-E6C2-461C-88D4-35B8562233C6}" type="presParOf" srcId="{CEB50B72-2EF8-4873-A538-5B8087F958F8}" destId="{D50A3375-FF1D-48E1-871A-7FEA3DC5C951}" srcOrd="0" destOrd="0" presId="urn:microsoft.com/office/officeart/2009/layout/CircleArrowProcess"/>
    <dgm:cxn modelId="{73D83ECA-A6A9-435E-8EEB-90DC9BF7845D}" type="presParOf" srcId="{D50A3375-FF1D-48E1-871A-7FEA3DC5C951}" destId="{B3169B17-ED13-46CA-9275-17D55FE37B6F}" srcOrd="0" destOrd="0" presId="urn:microsoft.com/office/officeart/2009/layout/CircleArrowProcess"/>
    <dgm:cxn modelId="{7EBFD705-5746-4B15-BEBF-AF4DB006634C}" type="presParOf" srcId="{CEB50B72-2EF8-4873-A538-5B8087F958F8}" destId="{F5E08EF7-44C2-46CE-A6A9-D610B9DFB0EB}" srcOrd="1" destOrd="0" presId="urn:microsoft.com/office/officeart/2009/layout/CircleArrowProcess"/>
    <dgm:cxn modelId="{665FE02B-9AFF-4654-ACEA-F8FB1F5EA711}" type="presParOf" srcId="{CEB50B72-2EF8-4873-A538-5B8087F958F8}" destId="{608738B6-1668-4338-A37F-3D1EF975FDD6}" srcOrd="2" destOrd="0" presId="urn:microsoft.com/office/officeart/2009/layout/CircleArrowProcess"/>
    <dgm:cxn modelId="{3728CD76-95BB-411F-8E67-B311A93EC9AD}" type="presParOf" srcId="{608738B6-1668-4338-A37F-3D1EF975FDD6}" destId="{1FD76EBD-F036-4BFE-B851-A73801EDE300}" srcOrd="0" destOrd="0" presId="urn:microsoft.com/office/officeart/2009/layout/CircleArrowProcess"/>
    <dgm:cxn modelId="{9DB5F264-71E7-438F-AC50-CDD546BB58A4}" type="presParOf" srcId="{CEB50B72-2EF8-4873-A538-5B8087F958F8}" destId="{5A55EE81-D41A-4522-95EC-EAFC7862ACA0}" srcOrd="3" destOrd="0" presId="urn:microsoft.com/office/officeart/2009/layout/CircleArrowProcess"/>
    <dgm:cxn modelId="{45F0B0C6-9EDA-49D3-BF9D-36B9B5FEC500}" type="presParOf" srcId="{CEB50B72-2EF8-4873-A538-5B8087F958F8}" destId="{ABE0BA9E-586D-4233-8E5E-65566AA9273E}" srcOrd="4" destOrd="0" presId="urn:microsoft.com/office/officeart/2009/layout/CircleArrowProcess"/>
    <dgm:cxn modelId="{772EB065-8117-4091-9F3E-38106CDB8F62}" type="presParOf" srcId="{ABE0BA9E-586D-4233-8E5E-65566AA9273E}" destId="{100D15D1-607A-4E87-960F-AE5BF6A84C2F}" srcOrd="0" destOrd="0" presId="urn:microsoft.com/office/officeart/2009/layout/CircleArrowProcess"/>
    <dgm:cxn modelId="{F44A773A-ECE4-40EC-8F02-AE7900C87CFE}" type="presParOf" srcId="{CEB50B72-2EF8-4873-A538-5B8087F958F8}" destId="{495C1D83-B84F-4055-89D4-199E80B0C2F3}"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kern="1200" dirty="0">
              <a:solidFill>
                <a:prstClr val="white">
                  <a:lumMod val="50000"/>
                </a:prstClr>
              </a:solidFill>
              <a:latin typeface="+mn-lt"/>
              <a:ea typeface="+mn-ea"/>
              <a:cs typeface="Malayalam MN" pitchFamily="2" charset="0"/>
            </a:rPr>
            <a:t>Partnerships</a:t>
          </a:r>
          <a:endParaRPr lang="en-US" sz="1200" b="0" kern="1200" dirty="0">
            <a:solidFill>
              <a:schemeClr val="bg1">
                <a:lumMod val="50000"/>
              </a:schemeClr>
            </a:solidFill>
            <a:latin typeface="+mn-lt"/>
            <a:cs typeface="Malayalam MN" pitchFamily="2" charset="0"/>
          </a:endParaRP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dirty="0">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64D16210-D438-4F21-859B-23C27A4A5467}">
      <dgm:prSet phldrT="[Text]"/>
      <dgm:spPr>
        <a:solidFill>
          <a:schemeClr val="accent6"/>
        </a:solidFill>
        <a:effectLst>
          <a:outerShdw blurRad="50800" dist="38100" dir="2700000" algn="tl" rotWithShape="0">
            <a:prstClr val="black">
              <a:alpha val="40000"/>
            </a:prstClr>
          </a:outerShdw>
        </a:effectLst>
      </dgm:spPr>
      <dgm:t>
        <a:bodyPr/>
        <a:lstStyle/>
        <a:p>
          <a:r>
            <a:rPr lang="en-US" b="0" i="0" dirty="0">
              <a:solidFill>
                <a:schemeClr val="bg1"/>
              </a:solidFill>
              <a:effectLst/>
              <a:latin typeface="+mn-lt"/>
              <a:cs typeface="Malayalam MN" pitchFamily="2" charset="0"/>
            </a:rPr>
            <a:t>Employment Navigation</a:t>
          </a:r>
          <a:endParaRPr lang="en-US" b="0" dirty="0">
            <a:solidFill>
              <a:schemeClr val="bg1"/>
            </a:solidFill>
            <a:latin typeface="+mn-lt"/>
            <a:cs typeface="Malayalam MN" pitchFamily="2" charset="0"/>
          </a:endParaRPr>
        </a:p>
      </dgm:t>
    </dgm:pt>
    <dgm:pt modelId="{78969D67-41B3-4401-B8FF-11310E3116BD}" type="parTrans" cxnId="{89E2F6F7-0208-4D5A-B855-261AD6BB1B28}">
      <dgm:prSet/>
      <dgm:spPr/>
      <dgm:t>
        <a:bodyPr/>
        <a:lstStyle/>
        <a:p>
          <a:endParaRPr lang="en-US"/>
        </a:p>
      </dgm:t>
    </dgm:pt>
    <dgm:pt modelId="{49541DEE-87FD-46DF-9EE5-7DA73B8BA6D4}" type="sibTrans" cxnId="{89E2F6F7-0208-4D5A-B855-261AD6BB1B28}">
      <dgm:prSet/>
      <dgm:spPr/>
      <dgm:t>
        <a:bodyPr/>
        <a:lstStyle/>
        <a:p>
          <a:endParaRPr lang="en-US"/>
        </a:p>
      </dgm:t>
    </dgm:pt>
    <dgm:pt modelId="{46441F9C-5908-4485-9196-D0D1528219C0}">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dirty="0">
              <a:solidFill>
                <a:schemeClr val="bg1">
                  <a:lumMod val="50000"/>
                </a:schemeClr>
              </a:solidFill>
              <a:latin typeface="+mn-lt"/>
              <a:cs typeface="Malayalam MN" pitchFamily="2" charset="0"/>
            </a:rPr>
            <a:t>Support Strategies</a:t>
          </a:r>
        </a:p>
      </dgm:t>
    </dgm:pt>
    <dgm:pt modelId="{BA07124D-5FB6-4BBD-AF5F-8D36A63977E1}" type="parTrans" cxnId="{7B6B7704-3914-4F3A-82CD-078409F85BF7}">
      <dgm:prSet/>
      <dgm:spPr/>
      <dgm:t>
        <a:bodyPr/>
        <a:lstStyle/>
        <a:p>
          <a:endParaRPr lang="en-US"/>
        </a:p>
      </dgm:t>
    </dgm:pt>
    <dgm:pt modelId="{28BD85B8-AF14-4E7F-AB68-D96A1AB0BD3B}" type="sibTrans" cxnId="{7B6B7704-3914-4F3A-82CD-078409F85BF7}">
      <dgm:prSet/>
      <dgm:spPr/>
      <dgm:t>
        <a:bodyPr/>
        <a:lstStyle/>
        <a:p>
          <a:endParaRPr lang="en-US"/>
        </a:p>
      </dgm:t>
    </dgm:pt>
    <dgm:pt modelId="{F254C334-D2C4-4600-91FF-15D0CEE76CE5}">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latin typeface="+mn-lt"/>
              <a:cs typeface="Malayalam MN" pitchFamily="2" charset="0"/>
            </a:rPr>
            <a:t>Work Readiness Strategies</a:t>
          </a:r>
        </a:p>
      </dgm:t>
    </dgm:pt>
    <dgm:pt modelId="{1ADCA16C-CE3B-4A1A-9769-DB8F67FFED6D}" type="parTrans" cxnId="{B9A6150A-5FD4-46E6-A1A6-787258A209CB}">
      <dgm:prSet/>
      <dgm:spPr/>
      <dgm:t>
        <a:bodyPr/>
        <a:lstStyle/>
        <a:p>
          <a:endParaRPr lang="en-US"/>
        </a:p>
      </dgm:t>
    </dgm:pt>
    <dgm:pt modelId="{BA4B1F50-405F-4F5C-B19F-B3CF8AFD1B87}" type="sibTrans" cxnId="{B9A6150A-5FD4-46E6-A1A6-787258A209CB}">
      <dgm:prSet/>
      <dgm:spPr/>
      <dgm:t>
        <a:bodyPr/>
        <a:lstStyle/>
        <a:p>
          <a:endParaRPr lang="en-US"/>
        </a:p>
      </dgm:t>
    </dgm:pt>
    <dgm:pt modelId="{AF64D4AD-E847-43D5-8E7F-B64411FE7C65}">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latin typeface="+mn-lt"/>
              <a:cs typeface="Malayalam MN" pitchFamily="2" charset="0"/>
            </a:rPr>
            <a:t>Training and Education</a:t>
          </a:r>
        </a:p>
      </dgm:t>
    </dgm:pt>
    <dgm:pt modelId="{8E12DE8B-0D2D-44AB-9EA7-A87F6A5EAE16}" type="parTrans" cxnId="{72ACE5DB-E991-4C0F-A44B-EB428405AB36}">
      <dgm:prSet/>
      <dgm:spPr/>
      <dgm:t>
        <a:bodyPr/>
        <a:lstStyle/>
        <a:p>
          <a:endParaRPr lang="en-US"/>
        </a:p>
      </dgm:t>
    </dgm:pt>
    <dgm:pt modelId="{469D8A51-6CA1-410B-A53B-4E93459C0C36}" type="sibTrans" cxnId="{72ACE5DB-E991-4C0F-A44B-EB428405AB36}">
      <dgm:prSet/>
      <dgm:spPr/>
      <dgm:t>
        <a:bodyPr/>
        <a:lstStyle/>
        <a:p>
          <a:endParaRPr lang="en-US"/>
        </a:p>
      </dgm:t>
    </dgm:pt>
    <dgm:pt modelId="{4B0B682A-F28A-433D-A0DF-836539A001F8}">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latin typeface="+mn-lt"/>
              <a:cs typeface="Malayalam MN" pitchFamily="2" charset="0"/>
            </a:rPr>
            <a:t>Equity-Focused Program Culture</a:t>
          </a:r>
        </a:p>
      </dgm:t>
    </dgm:pt>
    <dgm:pt modelId="{924AA31B-E515-42FA-A9AF-9AF03CFD0AC7}" type="parTrans" cxnId="{C0B2EDAE-E274-47AA-B6F5-FC35D694D864}">
      <dgm:prSet/>
      <dgm:spPr/>
      <dgm:t>
        <a:bodyPr/>
        <a:lstStyle/>
        <a:p>
          <a:endParaRPr lang="en-US"/>
        </a:p>
      </dgm:t>
    </dgm:pt>
    <dgm:pt modelId="{1F900538-676B-474C-BA0B-2624D6AB8A6F}" type="sibTrans" cxnId="{C0B2EDAE-E274-47AA-B6F5-FC35D694D864}">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custRadScaleRad="99302" custRadScaleInc="1686">
        <dgm:presLayoutVars>
          <dgm:bulletEnabled val="1"/>
        </dgm:presLayoutVars>
      </dgm:prSet>
      <dgm:spPr/>
    </dgm:pt>
    <dgm:pt modelId="{6F474101-325D-4682-B4DE-E5E6D7B3D849}" type="pres">
      <dgm:prSet presAssocID="{64D16210-D438-4F21-859B-23C27A4A5467}" presName="node" presStyleLbl="vennNode1" presStyleIdx="2" presStyleCnt="7">
        <dgm:presLayoutVars>
          <dgm:bulletEnabled val="1"/>
        </dgm:presLayoutVars>
      </dgm:prSet>
      <dgm:spPr/>
    </dgm:pt>
    <dgm:pt modelId="{3FF504FE-C34D-4CE1-8531-2EBB7DA15687}" type="pres">
      <dgm:prSet presAssocID="{46441F9C-5908-4485-9196-D0D1528219C0}" presName="node" presStyleLbl="vennNode1" presStyleIdx="3" presStyleCnt="7">
        <dgm:presLayoutVars>
          <dgm:bulletEnabled val="1"/>
        </dgm:presLayoutVars>
      </dgm:prSet>
      <dgm:spPr/>
    </dgm:pt>
    <dgm:pt modelId="{C878EA83-69CC-48B7-B46E-F280B4015F1D}" type="pres">
      <dgm:prSet presAssocID="{F254C334-D2C4-4600-91FF-15D0CEE76CE5}" presName="node" presStyleLbl="vennNode1" presStyleIdx="4" presStyleCnt="7">
        <dgm:presLayoutVars>
          <dgm:bulletEnabled val="1"/>
        </dgm:presLayoutVars>
      </dgm:prSet>
      <dgm:spPr/>
    </dgm:pt>
    <dgm:pt modelId="{DCC16FFC-B675-4D60-8663-91DFE57DF945}" type="pres">
      <dgm:prSet presAssocID="{AF64D4AD-E847-43D5-8E7F-B64411FE7C65}" presName="node" presStyleLbl="vennNode1" presStyleIdx="5" presStyleCnt="7">
        <dgm:presLayoutVars>
          <dgm:bulletEnabled val="1"/>
        </dgm:presLayoutVars>
      </dgm:prSet>
      <dgm:spPr/>
    </dgm:pt>
    <dgm:pt modelId="{A455FA64-1466-466A-98E1-013E9CBFB0A2}" type="pres">
      <dgm:prSet presAssocID="{4B0B682A-F28A-433D-A0DF-836539A001F8}" presName="node" presStyleLbl="vennNode1" presStyleIdx="6" presStyleCnt="7">
        <dgm:presLayoutVars>
          <dgm:bulletEnabled val="1"/>
        </dgm:presLayoutVars>
      </dgm:prSet>
      <dgm:spPr/>
    </dgm:pt>
  </dgm:ptLst>
  <dgm:cxnLst>
    <dgm:cxn modelId="{7B6B7704-3914-4F3A-82CD-078409F85BF7}" srcId="{10FC597F-A18A-BC47-80EB-6C8B367D767C}" destId="{46441F9C-5908-4485-9196-D0D1528219C0}" srcOrd="2" destOrd="0" parTransId="{BA07124D-5FB6-4BBD-AF5F-8D36A63977E1}" sibTransId="{28BD85B8-AF14-4E7F-AB68-D96A1AB0BD3B}"/>
    <dgm:cxn modelId="{B9A6150A-5FD4-46E6-A1A6-787258A209CB}" srcId="{10FC597F-A18A-BC47-80EB-6C8B367D767C}" destId="{F254C334-D2C4-4600-91FF-15D0CEE76CE5}" srcOrd="3" destOrd="0" parTransId="{1ADCA16C-CE3B-4A1A-9769-DB8F67FFED6D}" sibTransId="{BA4B1F50-405F-4F5C-B19F-B3CF8AFD1B87}"/>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80BAA622-B767-4082-971F-86A60DA3FA86}" type="presOf" srcId="{AF64D4AD-E847-43D5-8E7F-B64411FE7C65}" destId="{DCC16FFC-B675-4D60-8663-91DFE57DF945}" srcOrd="0" destOrd="0" presId="urn:microsoft.com/office/officeart/2005/8/layout/radial3"/>
    <dgm:cxn modelId="{DC52E73A-9A7C-4B59-85CD-202B8C7102EA}" type="presOf" srcId="{64D16210-D438-4F21-859B-23C27A4A5467}" destId="{6F474101-325D-4682-B4DE-E5E6D7B3D849}" srcOrd="0" destOrd="0" presId="urn:microsoft.com/office/officeart/2005/8/layout/radial3"/>
    <dgm:cxn modelId="{B2DB333E-86A3-448B-9A5B-41152ADF5B36}" type="presOf" srcId="{F254C334-D2C4-4600-91FF-15D0CEE76CE5}" destId="{C878EA83-69CC-48B7-B46E-F280B4015F1D}" srcOrd="0" destOrd="0" presId="urn:microsoft.com/office/officeart/2005/8/layout/radial3"/>
    <dgm:cxn modelId="{36711661-A928-45BC-BA88-FFA4D343A25F}" type="presOf" srcId="{4B0B682A-F28A-433D-A0DF-836539A001F8}" destId="{A455FA64-1466-466A-98E1-013E9CBFB0A2}"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B0D15177-40BB-4E36-BB4B-63921D835E20}" type="presOf" srcId="{46441F9C-5908-4485-9196-D0D1528219C0}" destId="{3FF504FE-C34D-4CE1-8531-2EBB7DA15687}" srcOrd="0" destOrd="0" presId="urn:microsoft.com/office/officeart/2005/8/layout/radial3"/>
    <dgm:cxn modelId="{C0B2EDAE-E274-47AA-B6F5-FC35D694D864}" srcId="{10FC597F-A18A-BC47-80EB-6C8B367D767C}" destId="{4B0B682A-F28A-433D-A0DF-836539A001F8}" srcOrd="5" destOrd="0" parTransId="{924AA31B-E515-42FA-A9AF-9AF03CFD0AC7}" sibTransId="{1F900538-676B-474C-BA0B-2624D6AB8A6F}"/>
    <dgm:cxn modelId="{C37FDBB1-4EA7-7441-B952-F758E6970113}" srcId="{10FC597F-A18A-BC47-80EB-6C8B367D767C}" destId="{51E23919-1D54-FF48-BD69-F8DA620F0A8F}" srcOrd="0" destOrd="0" parTransId="{5A243923-A749-A14D-B2DF-6F7243A5C917}" sibTransId="{0EDAA739-56E4-144E-8EDE-05C81C937072}"/>
    <dgm:cxn modelId="{7D1A3CBA-F279-F543-957D-7DF667B1404D}" srcId="{E06402A7-4BBD-1A49-893F-7A377966F530}" destId="{10FC597F-A18A-BC47-80EB-6C8B367D767C}" srcOrd="0" destOrd="0" parTransId="{87BF8833-8159-BA42-910F-571B4ABEBDA2}" sibTransId="{D798F409-807B-864A-A498-6A5E08EE887A}"/>
    <dgm:cxn modelId="{72ACE5DB-E991-4C0F-A44B-EB428405AB36}" srcId="{10FC597F-A18A-BC47-80EB-6C8B367D767C}" destId="{AF64D4AD-E847-43D5-8E7F-B64411FE7C65}" srcOrd="4" destOrd="0" parTransId="{8E12DE8B-0D2D-44AB-9EA7-A87F6A5EAE16}" sibTransId="{469D8A51-6CA1-410B-A53B-4E93459C0C36}"/>
    <dgm:cxn modelId="{89E2F6F7-0208-4D5A-B855-261AD6BB1B28}" srcId="{10FC597F-A18A-BC47-80EB-6C8B367D767C}" destId="{64D16210-D438-4F21-859B-23C27A4A5467}" srcOrd="1" destOrd="0" parTransId="{78969D67-41B3-4401-B8FF-11310E3116BD}" sibTransId="{49541DEE-87FD-46DF-9EE5-7DA73B8BA6D4}"/>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63F99C5B-23AC-41B4-BED5-79CA476BC982}" type="presParOf" srcId="{F122D1DC-8F00-2E43-AD13-1479B9EF4071}" destId="{6F474101-325D-4682-B4DE-E5E6D7B3D849}" srcOrd="2" destOrd="0" presId="urn:microsoft.com/office/officeart/2005/8/layout/radial3"/>
    <dgm:cxn modelId="{7CB2FFF4-6173-4E73-8866-5A37027F6355}" type="presParOf" srcId="{F122D1DC-8F00-2E43-AD13-1479B9EF4071}" destId="{3FF504FE-C34D-4CE1-8531-2EBB7DA15687}" srcOrd="3" destOrd="0" presId="urn:microsoft.com/office/officeart/2005/8/layout/radial3"/>
    <dgm:cxn modelId="{55231DE5-FC22-4F5D-8C1F-8D85410A1B79}" type="presParOf" srcId="{F122D1DC-8F00-2E43-AD13-1479B9EF4071}" destId="{C878EA83-69CC-48B7-B46E-F280B4015F1D}" srcOrd="4" destOrd="0" presId="urn:microsoft.com/office/officeart/2005/8/layout/radial3"/>
    <dgm:cxn modelId="{21092AF5-1931-49B0-A642-F065374363A7}" type="presParOf" srcId="{F122D1DC-8F00-2E43-AD13-1479B9EF4071}" destId="{DCC16FFC-B675-4D60-8663-91DFE57DF945}" srcOrd="5" destOrd="0" presId="urn:microsoft.com/office/officeart/2005/8/layout/radial3"/>
    <dgm:cxn modelId="{3D319F2B-31B3-4626-AB8A-B3C794C20485}" type="presParOf" srcId="{F122D1DC-8F00-2E43-AD13-1479B9EF4071}" destId="{A455FA64-1466-466A-98E1-013E9CBFB0A2}" srcOrd="6"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300" b="0" i="0" kern="1200" dirty="0">
              <a:solidFill>
                <a:prstClr val="white">
                  <a:lumMod val="50000"/>
                </a:prstClr>
              </a:solidFill>
              <a:effectLst/>
              <a:latin typeface="Calibri" panose="020F0502020204030204"/>
              <a:ea typeface="+mn-ea"/>
              <a:cs typeface="Malayalam MN" pitchFamily="2" charset="0"/>
            </a:rPr>
            <a:t>Partnerships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2800" b="1" dirty="0">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ED52241D-918D-438E-B4B7-2A8A9A0814BA}">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effectLst/>
              <a:latin typeface="+mn-lt"/>
              <a:cs typeface="Malayalam MN" pitchFamily="2" charset="0"/>
            </a:rPr>
            <a:t>Employment Navigation</a:t>
          </a:r>
          <a:endParaRPr lang="en-US" b="0" dirty="0">
            <a:solidFill>
              <a:schemeClr val="bg1">
                <a:lumMod val="50000"/>
              </a:schemeClr>
            </a:solidFill>
            <a:latin typeface="+mn-lt"/>
            <a:cs typeface="Malayalam MN" pitchFamily="2" charset="0"/>
          </a:endParaRPr>
        </a:p>
      </dgm:t>
    </dgm:pt>
    <dgm:pt modelId="{6A04700B-CF0F-4B68-A767-62625DE33C9D}" type="parTrans" cxnId="{CB6284F1-E2E9-4F4A-8EC4-5E0CBFACF692}">
      <dgm:prSet/>
      <dgm:spPr/>
      <dgm:t>
        <a:bodyPr/>
        <a:lstStyle/>
        <a:p>
          <a:endParaRPr lang="en-US"/>
        </a:p>
      </dgm:t>
    </dgm:pt>
    <dgm:pt modelId="{A81BBC57-C192-45A6-AA69-936B593FD447}" type="sibTrans" cxnId="{CB6284F1-E2E9-4F4A-8EC4-5E0CBFACF692}">
      <dgm:prSet/>
      <dgm:spPr/>
      <dgm:t>
        <a:bodyPr/>
        <a:lstStyle/>
        <a:p>
          <a:endParaRPr lang="en-US"/>
        </a:p>
      </dgm:t>
    </dgm:pt>
    <dgm:pt modelId="{7F3A95AE-963C-4D8A-9344-17EF5C8348E3}">
      <dgm:prSet phldrT="[Text]"/>
      <dgm:spPr>
        <a:solidFill>
          <a:srgbClr val="7030A0"/>
        </a:solidFill>
        <a:effectLst>
          <a:outerShdw blurRad="50800" dist="38100" dir="2700000" algn="tl" rotWithShape="0">
            <a:prstClr val="black">
              <a:alpha val="40000"/>
            </a:prstClr>
          </a:outerShdw>
        </a:effectLst>
      </dgm:spPr>
      <dgm:t>
        <a:bodyPr/>
        <a:lstStyle/>
        <a:p>
          <a:r>
            <a:rPr lang="en-US" b="0" dirty="0">
              <a:solidFill>
                <a:schemeClr val="bg1"/>
              </a:solidFill>
              <a:latin typeface="+mn-lt"/>
              <a:cs typeface="Malayalam MN" pitchFamily="2" charset="0"/>
            </a:rPr>
            <a:t>Support Strategies</a:t>
          </a:r>
        </a:p>
      </dgm:t>
    </dgm:pt>
    <dgm:pt modelId="{B88A83CA-092E-4391-8C72-E1666B9B014D}" type="parTrans" cxnId="{6D49D79F-7A28-4EBD-86D8-909C3FFDA016}">
      <dgm:prSet/>
      <dgm:spPr/>
      <dgm:t>
        <a:bodyPr/>
        <a:lstStyle/>
        <a:p>
          <a:endParaRPr lang="en-US"/>
        </a:p>
      </dgm:t>
    </dgm:pt>
    <dgm:pt modelId="{F590C70E-7375-48E6-B7F2-FD62C4F4E685}" type="sibTrans" cxnId="{6D49D79F-7A28-4EBD-86D8-909C3FFDA016}">
      <dgm:prSet/>
      <dgm:spPr/>
      <dgm:t>
        <a:bodyPr/>
        <a:lstStyle/>
        <a:p>
          <a:endParaRPr lang="en-US"/>
        </a:p>
      </dgm:t>
    </dgm:pt>
    <dgm:pt modelId="{00CB5E6C-348A-4765-B1CD-9EEE0FBE5471}">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latin typeface="+mn-lt"/>
              <a:cs typeface="Malayalam MN" pitchFamily="2" charset="0"/>
            </a:rPr>
            <a:t>Work Readiness Strategies</a:t>
          </a:r>
        </a:p>
      </dgm:t>
    </dgm:pt>
    <dgm:pt modelId="{EEE7E8D0-E149-47C9-BCFC-32D299C6B5E8}" type="parTrans" cxnId="{1FC44061-4E79-4296-BBA4-17CEB7A6C2DE}">
      <dgm:prSet/>
      <dgm:spPr/>
      <dgm:t>
        <a:bodyPr/>
        <a:lstStyle/>
        <a:p>
          <a:endParaRPr lang="en-US"/>
        </a:p>
      </dgm:t>
    </dgm:pt>
    <dgm:pt modelId="{16D27E12-03FF-442F-9382-04838D5559FA}" type="sibTrans" cxnId="{1FC44061-4E79-4296-BBA4-17CEB7A6C2DE}">
      <dgm:prSet/>
      <dgm:spPr/>
      <dgm:t>
        <a:bodyPr/>
        <a:lstStyle/>
        <a:p>
          <a:endParaRPr lang="en-US"/>
        </a:p>
      </dgm:t>
    </dgm:pt>
    <dgm:pt modelId="{C1C276C6-CA63-4EAE-9524-84F45016A026}">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latin typeface="+mn-lt"/>
              <a:cs typeface="Malayalam MN" pitchFamily="2" charset="0"/>
            </a:rPr>
            <a:t>Training and Education</a:t>
          </a:r>
        </a:p>
      </dgm:t>
    </dgm:pt>
    <dgm:pt modelId="{1181E793-32EA-4F4E-BCBA-D2033CCE4F4D}" type="parTrans" cxnId="{2F664001-D2A5-4DCC-8F29-F240350F4E3E}">
      <dgm:prSet/>
      <dgm:spPr/>
      <dgm:t>
        <a:bodyPr/>
        <a:lstStyle/>
        <a:p>
          <a:endParaRPr lang="en-US"/>
        </a:p>
      </dgm:t>
    </dgm:pt>
    <dgm:pt modelId="{53D4D6B8-8DB4-4B89-8D64-5F14CB5A52FA}" type="sibTrans" cxnId="{2F664001-D2A5-4DCC-8F29-F240350F4E3E}">
      <dgm:prSet/>
      <dgm:spPr/>
      <dgm:t>
        <a:bodyPr/>
        <a:lstStyle/>
        <a:p>
          <a:endParaRPr lang="en-US"/>
        </a:p>
      </dgm:t>
    </dgm:pt>
    <dgm:pt modelId="{502F9DD0-C0F9-47ED-8429-AE9966A563BA}">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latin typeface="+mn-lt"/>
              <a:cs typeface="Malayalam MN" pitchFamily="2" charset="0"/>
            </a:rPr>
            <a:t>Equity-Focused Program Culture</a:t>
          </a:r>
        </a:p>
      </dgm:t>
    </dgm:pt>
    <dgm:pt modelId="{0368FFDD-EEA9-4EBD-8351-564DA8FB8926}" type="parTrans" cxnId="{621EC43E-D737-46B6-B9E9-326BC61DD946}">
      <dgm:prSet/>
      <dgm:spPr/>
      <dgm:t>
        <a:bodyPr/>
        <a:lstStyle/>
        <a:p>
          <a:endParaRPr lang="en-US"/>
        </a:p>
      </dgm:t>
    </dgm:pt>
    <dgm:pt modelId="{FF8F0DF1-AA08-4410-A3E1-C4B3CCC53BEA}" type="sibTrans" cxnId="{621EC43E-D737-46B6-B9E9-326BC61DD946}">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custScaleX="96286" custScaleY="95238" custRadScaleRad="100746" custRadScaleInc="-1477">
        <dgm:presLayoutVars>
          <dgm:bulletEnabled val="1"/>
        </dgm:presLayoutVars>
      </dgm:prSet>
      <dgm:spPr/>
    </dgm:pt>
    <dgm:pt modelId="{31707E0A-C753-4979-94BE-966313854AFA}" type="pres">
      <dgm:prSet presAssocID="{ED52241D-918D-438E-B4B7-2A8A9A0814BA}" presName="node" presStyleLbl="vennNode1" presStyleIdx="2" presStyleCnt="7">
        <dgm:presLayoutVars>
          <dgm:bulletEnabled val="1"/>
        </dgm:presLayoutVars>
      </dgm:prSet>
      <dgm:spPr/>
    </dgm:pt>
    <dgm:pt modelId="{23886DCD-FC48-4626-93E3-7C55AB221D05}" type="pres">
      <dgm:prSet presAssocID="{7F3A95AE-963C-4D8A-9344-17EF5C8348E3}" presName="node" presStyleLbl="vennNode1" presStyleIdx="3" presStyleCnt="7">
        <dgm:presLayoutVars>
          <dgm:bulletEnabled val="1"/>
        </dgm:presLayoutVars>
      </dgm:prSet>
      <dgm:spPr/>
    </dgm:pt>
    <dgm:pt modelId="{EA11F289-9956-448A-BB5B-373475DC80D4}" type="pres">
      <dgm:prSet presAssocID="{00CB5E6C-348A-4765-B1CD-9EEE0FBE5471}" presName="node" presStyleLbl="vennNode1" presStyleIdx="4" presStyleCnt="7">
        <dgm:presLayoutVars>
          <dgm:bulletEnabled val="1"/>
        </dgm:presLayoutVars>
      </dgm:prSet>
      <dgm:spPr/>
    </dgm:pt>
    <dgm:pt modelId="{4CFFE5F2-4D14-464F-9A0A-C3B84AB2B55F}" type="pres">
      <dgm:prSet presAssocID="{C1C276C6-CA63-4EAE-9524-84F45016A026}" presName="node" presStyleLbl="vennNode1" presStyleIdx="5" presStyleCnt="7">
        <dgm:presLayoutVars>
          <dgm:bulletEnabled val="1"/>
        </dgm:presLayoutVars>
      </dgm:prSet>
      <dgm:spPr/>
    </dgm:pt>
    <dgm:pt modelId="{96B7CE80-7284-4A1A-B10B-2BD6D2AC28DD}" type="pres">
      <dgm:prSet presAssocID="{502F9DD0-C0F9-47ED-8429-AE9966A563BA}" presName="node" presStyleLbl="vennNode1" presStyleIdx="6" presStyleCnt="7">
        <dgm:presLayoutVars>
          <dgm:bulletEnabled val="1"/>
        </dgm:presLayoutVars>
      </dgm:prSet>
      <dgm:spPr/>
    </dgm:pt>
  </dgm:ptLst>
  <dgm:cxnLst>
    <dgm:cxn modelId="{2F664001-D2A5-4DCC-8F29-F240350F4E3E}" srcId="{10FC597F-A18A-BC47-80EB-6C8B367D767C}" destId="{C1C276C6-CA63-4EAE-9524-84F45016A026}" srcOrd="4" destOrd="0" parTransId="{1181E793-32EA-4F4E-BCBA-D2033CCE4F4D}" sibTransId="{53D4D6B8-8DB4-4B89-8D64-5F14CB5A52FA}"/>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621EC43E-D737-46B6-B9E9-326BC61DD946}" srcId="{10FC597F-A18A-BC47-80EB-6C8B367D767C}" destId="{502F9DD0-C0F9-47ED-8429-AE9966A563BA}" srcOrd="5" destOrd="0" parTransId="{0368FFDD-EEA9-4EBD-8351-564DA8FB8926}" sibTransId="{FF8F0DF1-AA08-4410-A3E1-C4B3CCC53BEA}"/>
    <dgm:cxn modelId="{0574023F-4803-45E3-BA11-389A5F011D8B}" type="presOf" srcId="{7F3A95AE-963C-4D8A-9344-17EF5C8348E3}" destId="{23886DCD-FC48-4626-93E3-7C55AB221D05}" srcOrd="0" destOrd="0" presId="urn:microsoft.com/office/officeart/2005/8/layout/radial3"/>
    <dgm:cxn modelId="{1FC44061-4E79-4296-BBA4-17CEB7A6C2DE}" srcId="{10FC597F-A18A-BC47-80EB-6C8B367D767C}" destId="{00CB5E6C-348A-4765-B1CD-9EEE0FBE5471}" srcOrd="3" destOrd="0" parTransId="{EEE7E8D0-E149-47C9-BCFC-32D299C6B5E8}" sibTransId="{16D27E12-03FF-442F-9382-04838D5559FA}"/>
    <dgm:cxn modelId="{197E0343-519F-4628-BAFA-786E08FE6941}" type="presOf" srcId="{00CB5E6C-348A-4765-B1CD-9EEE0FBE5471}" destId="{EA11F289-9956-448A-BB5B-373475DC80D4}"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A7CBB44D-1DCD-4E6A-ABF1-3E29FEFF9B85}" type="presOf" srcId="{502F9DD0-C0F9-47ED-8429-AE9966A563BA}" destId="{96B7CE80-7284-4A1A-B10B-2BD6D2AC28DD}" srcOrd="0" destOrd="0" presId="urn:microsoft.com/office/officeart/2005/8/layout/radial3"/>
    <dgm:cxn modelId="{74AE7A74-9177-49C7-8E5C-EC7CFF1DC27B}" type="presOf" srcId="{C1C276C6-CA63-4EAE-9524-84F45016A026}" destId="{4CFFE5F2-4D14-464F-9A0A-C3B84AB2B55F}" srcOrd="0" destOrd="0" presId="urn:microsoft.com/office/officeart/2005/8/layout/radial3"/>
    <dgm:cxn modelId="{6D49D79F-7A28-4EBD-86D8-909C3FFDA016}" srcId="{10FC597F-A18A-BC47-80EB-6C8B367D767C}" destId="{7F3A95AE-963C-4D8A-9344-17EF5C8348E3}" srcOrd="2" destOrd="0" parTransId="{B88A83CA-092E-4391-8C72-E1666B9B014D}" sibTransId="{F590C70E-7375-48E6-B7F2-FD62C4F4E685}"/>
    <dgm:cxn modelId="{C30C3DA1-1D56-4566-87C2-C94AFDDF18F9}" type="presOf" srcId="{ED52241D-918D-438E-B4B7-2A8A9A0814BA}" destId="{31707E0A-C753-4979-94BE-966313854AFA}" srcOrd="0" destOrd="0" presId="urn:microsoft.com/office/officeart/2005/8/layout/radial3"/>
    <dgm:cxn modelId="{C37FDBB1-4EA7-7441-B952-F758E6970113}" srcId="{10FC597F-A18A-BC47-80EB-6C8B367D767C}" destId="{51E23919-1D54-FF48-BD69-F8DA620F0A8F}" srcOrd="0" destOrd="0" parTransId="{5A243923-A749-A14D-B2DF-6F7243A5C917}" sibTransId="{0EDAA739-56E4-144E-8EDE-05C81C937072}"/>
    <dgm:cxn modelId="{7D1A3CBA-F279-F543-957D-7DF667B1404D}" srcId="{E06402A7-4BBD-1A49-893F-7A377966F530}" destId="{10FC597F-A18A-BC47-80EB-6C8B367D767C}" srcOrd="0" destOrd="0" parTransId="{87BF8833-8159-BA42-910F-571B4ABEBDA2}" sibTransId="{D798F409-807B-864A-A498-6A5E08EE887A}"/>
    <dgm:cxn modelId="{CB6284F1-E2E9-4F4A-8EC4-5E0CBFACF692}" srcId="{10FC597F-A18A-BC47-80EB-6C8B367D767C}" destId="{ED52241D-918D-438E-B4B7-2A8A9A0814BA}" srcOrd="1" destOrd="0" parTransId="{6A04700B-CF0F-4B68-A767-62625DE33C9D}" sibTransId="{A81BBC57-C192-45A6-AA69-936B593FD447}"/>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188791CD-FF04-44EB-8E33-1F1BB9AA1723}" type="presParOf" srcId="{F122D1DC-8F00-2E43-AD13-1479B9EF4071}" destId="{31707E0A-C753-4979-94BE-966313854AFA}" srcOrd="2" destOrd="0" presId="urn:microsoft.com/office/officeart/2005/8/layout/radial3"/>
    <dgm:cxn modelId="{E33BD6E3-844B-45DA-A59A-D2CB6B1B3791}" type="presParOf" srcId="{F122D1DC-8F00-2E43-AD13-1479B9EF4071}" destId="{23886DCD-FC48-4626-93E3-7C55AB221D05}" srcOrd="3" destOrd="0" presId="urn:microsoft.com/office/officeart/2005/8/layout/radial3"/>
    <dgm:cxn modelId="{7B052DD5-1E8D-4EA6-9E3B-F63339374068}" type="presParOf" srcId="{F122D1DC-8F00-2E43-AD13-1479B9EF4071}" destId="{EA11F289-9956-448A-BB5B-373475DC80D4}" srcOrd="4" destOrd="0" presId="urn:microsoft.com/office/officeart/2005/8/layout/radial3"/>
    <dgm:cxn modelId="{01551357-51FE-48DB-96E8-C100E65EFEDA}" type="presParOf" srcId="{F122D1DC-8F00-2E43-AD13-1479B9EF4071}" destId="{4CFFE5F2-4D14-464F-9A0A-C3B84AB2B55F}" srcOrd="5" destOrd="0" presId="urn:microsoft.com/office/officeart/2005/8/layout/radial3"/>
    <dgm:cxn modelId="{5201F58F-01C0-44B6-B959-FB5EF1ADB51F}" type="presParOf" srcId="{F122D1DC-8F00-2E43-AD13-1479B9EF4071}" destId="{96B7CE80-7284-4A1A-B10B-2BD6D2AC28DD}"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300" b="0" i="0" kern="1200" dirty="0">
              <a:solidFill>
                <a:prstClr val="white">
                  <a:lumMod val="50000"/>
                </a:prstClr>
              </a:solidFill>
              <a:effectLst/>
              <a:latin typeface="Calibri" panose="020F0502020204030204"/>
              <a:ea typeface="+mn-ea"/>
              <a:cs typeface="Malayalam MN" pitchFamily="2" charset="0"/>
            </a:rPr>
            <a:t>Partnerships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dirty="0">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2B2B9777-4E3E-4E24-A7C2-29298EDE5007}">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effectLst/>
              <a:latin typeface="+mn-lt"/>
              <a:cs typeface="Malayalam MN" pitchFamily="2" charset="0"/>
            </a:rPr>
            <a:t>Employment Navigation</a:t>
          </a:r>
          <a:endParaRPr lang="en-US" b="0" dirty="0">
            <a:solidFill>
              <a:schemeClr val="bg1">
                <a:lumMod val="50000"/>
              </a:schemeClr>
            </a:solidFill>
            <a:latin typeface="+mn-lt"/>
            <a:cs typeface="Malayalam MN" pitchFamily="2" charset="0"/>
          </a:endParaRPr>
        </a:p>
      </dgm:t>
    </dgm:pt>
    <dgm:pt modelId="{5A284811-0A63-43E8-A99D-919D85AD8238}" type="parTrans" cxnId="{3AE18928-9CE9-4D90-B570-45A8DBA264AD}">
      <dgm:prSet/>
      <dgm:spPr/>
      <dgm:t>
        <a:bodyPr/>
        <a:lstStyle/>
        <a:p>
          <a:endParaRPr lang="en-US"/>
        </a:p>
      </dgm:t>
    </dgm:pt>
    <dgm:pt modelId="{635EF715-1205-4EFD-B442-4D49256A7B4C}" type="sibTrans" cxnId="{3AE18928-9CE9-4D90-B570-45A8DBA264AD}">
      <dgm:prSet/>
      <dgm:spPr/>
      <dgm:t>
        <a:bodyPr/>
        <a:lstStyle/>
        <a:p>
          <a:endParaRPr lang="en-US"/>
        </a:p>
      </dgm:t>
    </dgm:pt>
    <dgm:pt modelId="{2EB138FF-E9A2-4AB8-927A-48B510B24078}">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dirty="0">
              <a:solidFill>
                <a:schemeClr val="bg1">
                  <a:lumMod val="50000"/>
                </a:schemeClr>
              </a:solidFill>
              <a:latin typeface="+mn-lt"/>
              <a:cs typeface="Malayalam MN" pitchFamily="2" charset="0"/>
            </a:rPr>
            <a:t>Support Strategies</a:t>
          </a:r>
        </a:p>
      </dgm:t>
    </dgm:pt>
    <dgm:pt modelId="{0F491E7C-E671-4331-A146-B47EA7CD8161}" type="parTrans" cxnId="{2E554C8E-BEC2-4D46-9109-F85FEBE32352}">
      <dgm:prSet/>
      <dgm:spPr/>
      <dgm:t>
        <a:bodyPr/>
        <a:lstStyle/>
        <a:p>
          <a:endParaRPr lang="en-US"/>
        </a:p>
      </dgm:t>
    </dgm:pt>
    <dgm:pt modelId="{4D60FB3B-B802-460B-9F32-35F171DB9309}" type="sibTrans" cxnId="{2E554C8E-BEC2-4D46-9109-F85FEBE32352}">
      <dgm:prSet/>
      <dgm:spPr/>
      <dgm:t>
        <a:bodyPr/>
        <a:lstStyle/>
        <a:p>
          <a:endParaRPr lang="en-US"/>
        </a:p>
      </dgm:t>
    </dgm:pt>
    <dgm:pt modelId="{52CA3743-AF6A-4CB4-B29F-DA687995A878}">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latin typeface="+mn-lt"/>
              <a:cs typeface="Malayalam MN" pitchFamily="2" charset="0"/>
            </a:rPr>
            <a:t>Training and Education</a:t>
          </a:r>
        </a:p>
      </dgm:t>
    </dgm:pt>
    <dgm:pt modelId="{CFAAA282-F0CD-4AA2-B386-A800B7F52AD0}" type="parTrans" cxnId="{80C3FBB7-A9E9-460E-9D26-BE5890EF61D0}">
      <dgm:prSet/>
      <dgm:spPr/>
      <dgm:t>
        <a:bodyPr/>
        <a:lstStyle/>
        <a:p>
          <a:endParaRPr lang="en-US"/>
        </a:p>
      </dgm:t>
    </dgm:pt>
    <dgm:pt modelId="{9F8125D7-8D08-4659-BE51-61C7E3ECB330}" type="sibTrans" cxnId="{80C3FBB7-A9E9-460E-9D26-BE5890EF61D0}">
      <dgm:prSet/>
      <dgm:spPr/>
      <dgm:t>
        <a:bodyPr/>
        <a:lstStyle/>
        <a:p>
          <a:endParaRPr lang="en-US"/>
        </a:p>
      </dgm:t>
    </dgm:pt>
    <dgm:pt modelId="{00556E18-1619-476E-9B48-AB9A7C3426FE}">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latin typeface="+mn-lt"/>
              <a:cs typeface="Malayalam MN" pitchFamily="2" charset="0"/>
            </a:rPr>
            <a:t>Equity-Focused Program Culture</a:t>
          </a:r>
        </a:p>
      </dgm:t>
    </dgm:pt>
    <dgm:pt modelId="{146F4CAF-534E-4E75-A1D9-6772023B1477}" type="parTrans" cxnId="{F302337B-4E16-43DF-B836-C67DA9A5B350}">
      <dgm:prSet/>
      <dgm:spPr/>
      <dgm:t>
        <a:bodyPr/>
        <a:lstStyle/>
        <a:p>
          <a:endParaRPr lang="en-US"/>
        </a:p>
      </dgm:t>
    </dgm:pt>
    <dgm:pt modelId="{9C56936F-1257-44F4-B967-F18D0927113F}" type="sibTrans" cxnId="{F302337B-4E16-43DF-B836-C67DA9A5B350}">
      <dgm:prSet/>
      <dgm:spPr/>
      <dgm:t>
        <a:bodyPr/>
        <a:lstStyle/>
        <a:p>
          <a:endParaRPr lang="en-US"/>
        </a:p>
      </dgm:t>
    </dgm:pt>
    <dgm:pt modelId="{497600D4-DEFC-48C0-B99B-07C65E62F3FD}">
      <dgm:prSet phldrT="[Text]" custT="1">
        <dgm:style>
          <a:lnRef idx="3">
            <a:scrgbClr r="0" g="0" b="0"/>
          </a:lnRef>
          <a:fillRef idx="1">
            <a:scrgbClr r="0" g="0" b="0"/>
          </a:fillRef>
          <a:effectRef idx="0">
            <a:scrgbClr r="0" g="0" b="0"/>
          </a:effectRef>
          <a:fontRef idx="minor">
            <a:schemeClr val="tx1"/>
          </a:fontRef>
        </dgm:style>
      </dgm:prSet>
      <dgm:spPr>
        <a:solidFill>
          <a:srgbClr val="C00000"/>
        </a:solid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spcFirstLastPara="0" vert="horz" wrap="square" lIns="213550" tIns="211489" rIns="213550" bIns="211489" numCol="1" spcCol="1270" anchor="ctr" anchorCtr="0"/>
        <a:lstStyle/>
        <a:p>
          <a:pPr algn="ctr"/>
          <a:r>
            <a:rPr lang="en-US" sz="1300" b="0" i="0" kern="1200" dirty="0">
              <a:solidFill>
                <a:schemeClr val="bg1"/>
              </a:solidFill>
              <a:effectLst/>
              <a:latin typeface="Calibri" panose="020F0502020204030204"/>
              <a:ea typeface="+mn-ea"/>
              <a:cs typeface="Malayalam MN" pitchFamily="2" charset="0"/>
            </a:rPr>
            <a:t>Work Readiness Strategies</a:t>
          </a:r>
        </a:p>
      </dgm:t>
    </dgm:pt>
    <dgm:pt modelId="{D9D59605-10C6-42FF-908D-A77CB2EA44A8}" type="sibTrans" cxnId="{ECF54A2C-D960-498B-88E9-6D18DCEA9346}">
      <dgm:prSet/>
      <dgm:spPr/>
      <dgm:t>
        <a:bodyPr/>
        <a:lstStyle/>
        <a:p>
          <a:endParaRPr lang="en-US"/>
        </a:p>
      </dgm:t>
    </dgm:pt>
    <dgm:pt modelId="{387AE13B-A06F-44F5-A86F-00697B3734C2}" type="parTrans" cxnId="{ECF54A2C-D960-498B-88E9-6D18DCEA9346}">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custScaleX="114111" custScaleY="112875" custRadScaleRad="100022" custRadScaleInc="2051">
        <dgm:presLayoutVars>
          <dgm:bulletEnabled val="1"/>
        </dgm:presLayoutVars>
      </dgm:prSet>
      <dgm:spPr/>
    </dgm:pt>
    <dgm:pt modelId="{C6B966FF-C3A3-459D-9F26-5EB7EF809599}" type="pres">
      <dgm:prSet presAssocID="{2B2B9777-4E3E-4E24-A7C2-29298EDE5007}" presName="node" presStyleLbl="vennNode1" presStyleIdx="2" presStyleCnt="7">
        <dgm:presLayoutVars>
          <dgm:bulletEnabled val="1"/>
        </dgm:presLayoutVars>
      </dgm:prSet>
      <dgm:spPr/>
    </dgm:pt>
    <dgm:pt modelId="{F21E0772-8E6D-4417-B7BB-C8A8675E07B8}" type="pres">
      <dgm:prSet presAssocID="{2EB138FF-E9A2-4AB8-927A-48B510B24078}" presName="node" presStyleLbl="vennNode1" presStyleIdx="3" presStyleCnt="7">
        <dgm:presLayoutVars>
          <dgm:bulletEnabled val="1"/>
        </dgm:presLayoutVars>
      </dgm:prSet>
      <dgm:spPr/>
    </dgm:pt>
    <dgm:pt modelId="{20F2D119-D1BD-4FFA-986F-6771C0F8C400}" type="pres">
      <dgm:prSet presAssocID="{497600D4-DEFC-48C0-B99B-07C65E62F3FD}" presName="node" presStyleLbl="vennNode1" presStyleIdx="4" presStyleCnt="7" custScaleX="77722" custScaleY="61808" custRadScaleRad="100550" custRadScaleInc="1532">
        <dgm:presLayoutVars>
          <dgm:bulletEnabled val="1"/>
        </dgm:presLayoutVars>
      </dgm:prSet>
      <dgm:spPr>
        <a:xfrm>
          <a:off x="1976604" y="3344345"/>
          <a:ext cx="1268015" cy="1268015"/>
        </a:xfrm>
        <a:prstGeom prst="ellipse">
          <a:avLst/>
        </a:prstGeom>
      </dgm:spPr>
    </dgm:pt>
    <dgm:pt modelId="{1F972FA1-59CE-4143-B8AE-9CBD5CDAF13E}" type="pres">
      <dgm:prSet presAssocID="{52CA3743-AF6A-4CB4-B29F-DA687995A878}" presName="node" presStyleLbl="vennNode1" presStyleIdx="5" presStyleCnt="7">
        <dgm:presLayoutVars>
          <dgm:bulletEnabled val="1"/>
        </dgm:presLayoutVars>
      </dgm:prSet>
      <dgm:spPr/>
    </dgm:pt>
    <dgm:pt modelId="{D5787B5B-A154-4BEE-86F8-533F4B6FC33B}" type="pres">
      <dgm:prSet presAssocID="{00556E18-1619-476E-9B48-AB9A7C3426FE}" presName="node" presStyleLbl="vennNode1" presStyleIdx="6" presStyleCnt="7">
        <dgm:presLayoutVars>
          <dgm:bulletEnabled val="1"/>
        </dgm:presLayoutVars>
      </dgm:prSet>
      <dgm:spPr/>
    </dgm:pt>
  </dgm:ptLst>
  <dgm:cxnLst>
    <dgm:cxn modelId="{8571BA10-F8B2-434C-A62E-722DFF0E5B8E}" type="presOf" srcId="{2EB138FF-E9A2-4AB8-927A-48B510B24078}" destId="{F21E0772-8E6D-4417-B7BB-C8A8675E07B8}" srcOrd="0" destOrd="0" presId="urn:microsoft.com/office/officeart/2005/8/layout/radial3"/>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3AE18928-9CE9-4D90-B570-45A8DBA264AD}" srcId="{10FC597F-A18A-BC47-80EB-6C8B367D767C}" destId="{2B2B9777-4E3E-4E24-A7C2-29298EDE5007}" srcOrd="1" destOrd="0" parTransId="{5A284811-0A63-43E8-A99D-919D85AD8238}" sibTransId="{635EF715-1205-4EFD-B442-4D49256A7B4C}"/>
    <dgm:cxn modelId="{ECF54A2C-D960-498B-88E9-6D18DCEA9346}" srcId="{10FC597F-A18A-BC47-80EB-6C8B367D767C}" destId="{497600D4-DEFC-48C0-B99B-07C65E62F3FD}" srcOrd="3" destOrd="0" parTransId="{387AE13B-A06F-44F5-A86F-00697B3734C2}" sibTransId="{D9D59605-10C6-42FF-908D-A77CB2EA44A8}"/>
    <dgm:cxn modelId="{395EF647-3140-AF40-B3BB-0417A94D9051}" type="presOf" srcId="{51E23919-1D54-FF48-BD69-F8DA620F0A8F}" destId="{CA5114AD-DBBA-DC49-9899-E24C48D26DAB}" srcOrd="0" destOrd="0" presId="urn:microsoft.com/office/officeart/2005/8/layout/radial3"/>
    <dgm:cxn modelId="{A8E8756B-F592-4EB2-B19A-A5D43363AACA}" type="presOf" srcId="{2B2B9777-4E3E-4E24-A7C2-29298EDE5007}" destId="{C6B966FF-C3A3-459D-9F26-5EB7EF809599}" srcOrd="0" destOrd="0" presId="urn:microsoft.com/office/officeart/2005/8/layout/radial3"/>
    <dgm:cxn modelId="{61E47356-02FB-411D-A68D-1B3CF27CDE55}" type="presOf" srcId="{497600D4-DEFC-48C0-B99B-07C65E62F3FD}" destId="{20F2D119-D1BD-4FFA-986F-6771C0F8C400}" srcOrd="0" destOrd="0" presId="urn:microsoft.com/office/officeart/2005/8/layout/radial3"/>
    <dgm:cxn modelId="{F302337B-4E16-43DF-B836-C67DA9A5B350}" srcId="{10FC597F-A18A-BC47-80EB-6C8B367D767C}" destId="{00556E18-1619-476E-9B48-AB9A7C3426FE}" srcOrd="5" destOrd="0" parTransId="{146F4CAF-534E-4E75-A1D9-6772023B1477}" sibTransId="{9C56936F-1257-44F4-B967-F18D0927113F}"/>
    <dgm:cxn modelId="{2E554C8E-BEC2-4D46-9109-F85FEBE32352}" srcId="{10FC597F-A18A-BC47-80EB-6C8B367D767C}" destId="{2EB138FF-E9A2-4AB8-927A-48B510B24078}" srcOrd="2" destOrd="0" parTransId="{0F491E7C-E671-4331-A146-B47EA7CD8161}" sibTransId="{4D60FB3B-B802-460B-9F32-35F171DB9309}"/>
    <dgm:cxn modelId="{C95C9CAB-1E21-49D4-A981-2EF314A73023}" type="presOf" srcId="{52CA3743-AF6A-4CB4-B29F-DA687995A878}" destId="{1F972FA1-59CE-4143-B8AE-9CBD5CDAF13E}" srcOrd="0" destOrd="0" presId="urn:microsoft.com/office/officeart/2005/8/layout/radial3"/>
    <dgm:cxn modelId="{C37FDBB1-4EA7-7441-B952-F758E6970113}" srcId="{10FC597F-A18A-BC47-80EB-6C8B367D767C}" destId="{51E23919-1D54-FF48-BD69-F8DA620F0A8F}" srcOrd="0" destOrd="0" parTransId="{5A243923-A749-A14D-B2DF-6F7243A5C917}" sibTransId="{0EDAA739-56E4-144E-8EDE-05C81C937072}"/>
    <dgm:cxn modelId="{80C3FBB7-A9E9-460E-9D26-BE5890EF61D0}" srcId="{10FC597F-A18A-BC47-80EB-6C8B367D767C}" destId="{52CA3743-AF6A-4CB4-B29F-DA687995A878}" srcOrd="4" destOrd="0" parTransId="{CFAAA282-F0CD-4AA2-B386-A800B7F52AD0}" sibTransId="{9F8125D7-8D08-4659-BE51-61C7E3ECB330}"/>
    <dgm:cxn modelId="{7D1A3CBA-F279-F543-957D-7DF667B1404D}" srcId="{E06402A7-4BBD-1A49-893F-7A377966F530}" destId="{10FC597F-A18A-BC47-80EB-6C8B367D767C}" srcOrd="0" destOrd="0" parTransId="{87BF8833-8159-BA42-910F-571B4ABEBDA2}" sibTransId="{D798F409-807B-864A-A498-6A5E08EE887A}"/>
    <dgm:cxn modelId="{8780A0ED-03D1-480D-9FFD-2F467B5F0696}" type="presOf" srcId="{00556E18-1619-476E-9B48-AB9A7C3426FE}" destId="{D5787B5B-A154-4BEE-86F8-533F4B6FC33B}" srcOrd="0" destOrd="0" presId="urn:microsoft.com/office/officeart/2005/8/layout/radial3"/>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D99D739C-3B55-4C26-BB13-10BCD5179327}" type="presParOf" srcId="{F122D1DC-8F00-2E43-AD13-1479B9EF4071}" destId="{C6B966FF-C3A3-459D-9F26-5EB7EF809599}" srcOrd="2" destOrd="0" presId="urn:microsoft.com/office/officeart/2005/8/layout/radial3"/>
    <dgm:cxn modelId="{E901FA17-1297-4CE0-B335-668BE453219B}" type="presParOf" srcId="{F122D1DC-8F00-2E43-AD13-1479B9EF4071}" destId="{F21E0772-8E6D-4417-B7BB-C8A8675E07B8}" srcOrd="3" destOrd="0" presId="urn:microsoft.com/office/officeart/2005/8/layout/radial3"/>
    <dgm:cxn modelId="{03F06629-1B64-4BB3-B8CF-06452E02FDA7}" type="presParOf" srcId="{F122D1DC-8F00-2E43-AD13-1479B9EF4071}" destId="{20F2D119-D1BD-4FFA-986F-6771C0F8C400}" srcOrd="4" destOrd="0" presId="urn:microsoft.com/office/officeart/2005/8/layout/radial3"/>
    <dgm:cxn modelId="{C065EE57-234C-4C80-A00F-C1306CB06AB4}" type="presParOf" srcId="{F122D1DC-8F00-2E43-AD13-1479B9EF4071}" destId="{1F972FA1-59CE-4143-B8AE-9CBD5CDAF13E}" srcOrd="5" destOrd="0" presId="urn:microsoft.com/office/officeart/2005/8/layout/radial3"/>
    <dgm:cxn modelId="{191AC5BB-2240-4901-AA1F-72F10A592B97}" type="presParOf" srcId="{F122D1DC-8F00-2E43-AD13-1479B9EF4071}" destId="{D5787B5B-A154-4BEE-86F8-533F4B6FC33B}"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kern="1200" dirty="0">
              <a:solidFill>
                <a:prstClr val="white">
                  <a:lumMod val="50000"/>
                </a:prstClr>
              </a:solidFill>
              <a:effectLst/>
              <a:latin typeface="Calibri" panose="020F0502020204030204"/>
              <a:ea typeface="+mn-ea"/>
              <a:cs typeface="Malayalam MN" pitchFamily="2" charset="0"/>
            </a:rPr>
            <a:t>Partnerships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dirty="0">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E9CE2D68-3F7D-4210-8B83-A14C017E924E}">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effectLst/>
              <a:latin typeface="+mn-lt"/>
              <a:cs typeface="Malayalam MN" pitchFamily="2" charset="0"/>
            </a:rPr>
            <a:t>Employment Navigation</a:t>
          </a:r>
          <a:endParaRPr lang="en-US" b="0" dirty="0">
            <a:solidFill>
              <a:schemeClr val="bg1">
                <a:lumMod val="50000"/>
              </a:schemeClr>
            </a:solidFill>
            <a:latin typeface="+mn-lt"/>
            <a:cs typeface="Malayalam MN" pitchFamily="2" charset="0"/>
          </a:endParaRPr>
        </a:p>
      </dgm:t>
    </dgm:pt>
    <dgm:pt modelId="{6D7FA993-E18A-40E3-B5A7-FCDF3A76A376}" type="parTrans" cxnId="{D25D8A97-8F25-4B5E-8ECA-B85612F15B01}">
      <dgm:prSet/>
      <dgm:spPr/>
      <dgm:t>
        <a:bodyPr/>
        <a:lstStyle/>
        <a:p>
          <a:endParaRPr lang="en-US"/>
        </a:p>
      </dgm:t>
    </dgm:pt>
    <dgm:pt modelId="{6651874A-300B-4AC4-9DFE-9CDCFB6D1B26}" type="sibTrans" cxnId="{D25D8A97-8F25-4B5E-8ECA-B85612F15B01}">
      <dgm:prSet/>
      <dgm:spPr/>
      <dgm:t>
        <a:bodyPr/>
        <a:lstStyle/>
        <a:p>
          <a:endParaRPr lang="en-US"/>
        </a:p>
      </dgm:t>
    </dgm:pt>
    <dgm:pt modelId="{7E454000-DAAD-41ED-8A0D-7899960FAE98}">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dirty="0">
              <a:solidFill>
                <a:schemeClr val="bg1">
                  <a:lumMod val="50000"/>
                </a:schemeClr>
              </a:solidFill>
              <a:latin typeface="+mn-lt"/>
              <a:cs typeface="Malayalam MN" pitchFamily="2" charset="0"/>
            </a:rPr>
            <a:t>Support Strategies</a:t>
          </a:r>
        </a:p>
      </dgm:t>
    </dgm:pt>
    <dgm:pt modelId="{A8E16A7C-E6C8-4BA0-AA31-C841DA834C55}" type="parTrans" cxnId="{9776BEFF-A32F-4007-B4A5-0A6683C71EB3}">
      <dgm:prSet/>
      <dgm:spPr/>
      <dgm:t>
        <a:bodyPr/>
        <a:lstStyle/>
        <a:p>
          <a:endParaRPr lang="en-US"/>
        </a:p>
      </dgm:t>
    </dgm:pt>
    <dgm:pt modelId="{58119E45-3595-4C8C-8CAE-9DC9056EBEF0}" type="sibTrans" cxnId="{9776BEFF-A32F-4007-B4A5-0A6683C71EB3}">
      <dgm:prSet/>
      <dgm:spPr/>
      <dgm:t>
        <a:bodyPr/>
        <a:lstStyle/>
        <a:p>
          <a:endParaRPr lang="en-US"/>
        </a:p>
      </dgm:t>
    </dgm:pt>
    <dgm:pt modelId="{23A1FE58-7C08-4D1E-ACA8-3C2CE465B7E7}">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latin typeface="+mn-lt"/>
              <a:cs typeface="Malayalam MN" pitchFamily="2" charset="0"/>
            </a:rPr>
            <a:t>Work Readiness Strategies</a:t>
          </a:r>
        </a:p>
      </dgm:t>
    </dgm:pt>
    <dgm:pt modelId="{23703C4E-7E57-4B50-BE5C-6D482C52A325}" type="parTrans" cxnId="{91B350E9-E482-4A3C-9703-B5C9744758A3}">
      <dgm:prSet/>
      <dgm:spPr/>
      <dgm:t>
        <a:bodyPr/>
        <a:lstStyle/>
        <a:p>
          <a:endParaRPr lang="en-US"/>
        </a:p>
      </dgm:t>
    </dgm:pt>
    <dgm:pt modelId="{5D8EEB41-7A62-44E2-85CE-457413816D61}" type="sibTrans" cxnId="{91B350E9-E482-4A3C-9703-B5C9744758A3}">
      <dgm:prSet/>
      <dgm:spPr/>
      <dgm:t>
        <a:bodyPr/>
        <a:lstStyle/>
        <a:p>
          <a:endParaRPr lang="en-US"/>
        </a:p>
      </dgm:t>
    </dgm:pt>
    <dgm:pt modelId="{66A6B80E-6187-4947-AA8C-39FC4291818C}">
      <dgm:prSet phldrT="[Text]"/>
      <dgm:spPr>
        <a:solidFill>
          <a:srgbClr val="00B0F0"/>
        </a:solidFill>
        <a:effectLst>
          <a:outerShdw blurRad="50800" dist="38100" dir="2700000" algn="tl" rotWithShape="0">
            <a:prstClr val="black">
              <a:alpha val="40000"/>
            </a:prstClr>
          </a:outerShdw>
        </a:effectLst>
      </dgm:spPr>
      <dgm:t>
        <a:bodyPr/>
        <a:lstStyle/>
        <a:p>
          <a:r>
            <a:rPr lang="en-US" b="0" i="0" dirty="0">
              <a:solidFill>
                <a:schemeClr val="bg1"/>
              </a:solidFill>
              <a:latin typeface="+mn-lt"/>
              <a:cs typeface="Malayalam MN" pitchFamily="2" charset="0"/>
            </a:rPr>
            <a:t>Training and Education</a:t>
          </a:r>
        </a:p>
      </dgm:t>
    </dgm:pt>
    <dgm:pt modelId="{E47B2C40-56FE-4D2A-905E-4143C0098C66}" type="parTrans" cxnId="{3805ED20-DEEE-4E48-A283-6D0B7078C398}">
      <dgm:prSet/>
      <dgm:spPr/>
      <dgm:t>
        <a:bodyPr/>
        <a:lstStyle/>
        <a:p>
          <a:endParaRPr lang="en-US"/>
        </a:p>
      </dgm:t>
    </dgm:pt>
    <dgm:pt modelId="{5224F408-9E4D-49C2-A98F-A589F6A87504}" type="sibTrans" cxnId="{3805ED20-DEEE-4E48-A283-6D0B7078C398}">
      <dgm:prSet/>
      <dgm:spPr/>
      <dgm:t>
        <a:bodyPr/>
        <a:lstStyle/>
        <a:p>
          <a:endParaRPr lang="en-US"/>
        </a:p>
      </dgm:t>
    </dgm:pt>
    <dgm:pt modelId="{435DF637-6994-4CB7-91E6-53CB8DFACC20}">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latin typeface="+mn-lt"/>
              <a:cs typeface="Malayalam MN" pitchFamily="2" charset="0"/>
            </a:rPr>
            <a:t>Equity-Focused Program Culture</a:t>
          </a:r>
        </a:p>
      </dgm:t>
    </dgm:pt>
    <dgm:pt modelId="{4A76D208-8B86-43F2-9493-A93359EEA058}" type="parTrans" cxnId="{6A3A53A9-CB00-4258-962F-25456F221251}">
      <dgm:prSet/>
      <dgm:spPr/>
      <dgm:t>
        <a:bodyPr/>
        <a:lstStyle/>
        <a:p>
          <a:endParaRPr lang="en-US"/>
        </a:p>
      </dgm:t>
    </dgm:pt>
    <dgm:pt modelId="{695A1A73-1680-48F7-9071-6401D5E7FFD3}" type="sibTrans" cxnId="{6A3A53A9-CB00-4258-962F-25456F221251}">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dgm:presLayoutVars>
          <dgm:bulletEnabled val="1"/>
        </dgm:presLayoutVars>
      </dgm:prSet>
      <dgm:spPr/>
    </dgm:pt>
    <dgm:pt modelId="{86845046-F4AD-4651-ABB7-A3F7BF77D3FB}" type="pres">
      <dgm:prSet presAssocID="{E9CE2D68-3F7D-4210-8B83-A14C017E924E}" presName="node" presStyleLbl="vennNode1" presStyleIdx="2" presStyleCnt="7">
        <dgm:presLayoutVars>
          <dgm:bulletEnabled val="1"/>
        </dgm:presLayoutVars>
      </dgm:prSet>
      <dgm:spPr/>
    </dgm:pt>
    <dgm:pt modelId="{96B5986B-08C6-4521-8867-E92BCD9952CE}" type="pres">
      <dgm:prSet presAssocID="{7E454000-DAAD-41ED-8A0D-7899960FAE98}" presName="node" presStyleLbl="vennNode1" presStyleIdx="3" presStyleCnt="7">
        <dgm:presLayoutVars>
          <dgm:bulletEnabled val="1"/>
        </dgm:presLayoutVars>
      </dgm:prSet>
      <dgm:spPr/>
    </dgm:pt>
    <dgm:pt modelId="{19A1C701-8BBA-4EF4-8E06-6863FEE98EAD}" type="pres">
      <dgm:prSet presAssocID="{23A1FE58-7C08-4D1E-ACA8-3C2CE465B7E7}" presName="node" presStyleLbl="vennNode1" presStyleIdx="4" presStyleCnt="7">
        <dgm:presLayoutVars>
          <dgm:bulletEnabled val="1"/>
        </dgm:presLayoutVars>
      </dgm:prSet>
      <dgm:spPr/>
    </dgm:pt>
    <dgm:pt modelId="{562BA1BA-AFAB-4896-AA4D-46E654C37081}" type="pres">
      <dgm:prSet presAssocID="{66A6B80E-6187-4947-AA8C-39FC4291818C}" presName="node" presStyleLbl="vennNode1" presStyleIdx="5" presStyleCnt="7" custRadScaleRad="98450" custRadScaleInc="-237">
        <dgm:presLayoutVars>
          <dgm:bulletEnabled val="1"/>
        </dgm:presLayoutVars>
      </dgm:prSet>
      <dgm:spPr/>
    </dgm:pt>
    <dgm:pt modelId="{A47A1D99-03A7-4827-A159-56907F06EF1F}" type="pres">
      <dgm:prSet presAssocID="{435DF637-6994-4CB7-91E6-53CB8DFACC20}" presName="node" presStyleLbl="vennNode1" presStyleIdx="6" presStyleCnt="7">
        <dgm:presLayoutVars>
          <dgm:bulletEnabled val="1"/>
        </dgm:presLayoutVars>
      </dgm:prSet>
      <dgm:spPr/>
    </dgm:pt>
  </dgm:ptLst>
  <dgm:cxnLst>
    <dgm:cxn modelId="{9D0BF211-83E6-E048-B6C8-8FF47BB913AB}" type="presOf" srcId="{10FC597F-A18A-BC47-80EB-6C8B367D767C}" destId="{03002073-7E88-EB4C-8606-4B0D0F6BDE41}"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3805ED20-DEEE-4E48-A283-6D0B7078C398}" srcId="{10FC597F-A18A-BC47-80EB-6C8B367D767C}" destId="{66A6B80E-6187-4947-AA8C-39FC4291818C}" srcOrd="4" destOrd="0" parTransId="{E47B2C40-56FE-4D2A-905E-4143C0098C66}" sibTransId="{5224F408-9E4D-49C2-A98F-A589F6A87504}"/>
    <dgm:cxn modelId="{4D883D26-4D96-4250-BFD8-A77AFB23D377}" type="presOf" srcId="{7E454000-DAAD-41ED-8A0D-7899960FAE98}" destId="{96B5986B-08C6-4521-8867-E92BCD9952CE}" srcOrd="0" destOrd="0" presId="urn:microsoft.com/office/officeart/2005/8/layout/radial3"/>
    <dgm:cxn modelId="{2026E03F-DF64-4658-A332-8E9EB39350B4}" type="presOf" srcId="{23A1FE58-7C08-4D1E-ACA8-3C2CE465B7E7}" destId="{19A1C701-8BBA-4EF4-8E06-6863FEE98EAD}" srcOrd="0" destOrd="0" presId="urn:microsoft.com/office/officeart/2005/8/layout/radial3"/>
    <dgm:cxn modelId="{14A91064-94BC-4924-86EB-81E12058C01B}" type="presOf" srcId="{435DF637-6994-4CB7-91E6-53CB8DFACC20}" destId="{A47A1D99-03A7-4827-A159-56907F06EF1F}" srcOrd="0" destOrd="0" presId="urn:microsoft.com/office/officeart/2005/8/layout/radial3"/>
    <dgm:cxn modelId="{395EF647-3140-AF40-B3BB-0417A94D9051}" type="presOf" srcId="{51E23919-1D54-FF48-BD69-F8DA620F0A8F}" destId="{CA5114AD-DBBA-DC49-9899-E24C48D26DAB}" srcOrd="0" destOrd="0" presId="urn:microsoft.com/office/officeart/2005/8/layout/radial3"/>
    <dgm:cxn modelId="{D25D8A97-8F25-4B5E-8ECA-B85612F15B01}" srcId="{10FC597F-A18A-BC47-80EB-6C8B367D767C}" destId="{E9CE2D68-3F7D-4210-8B83-A14C017E924E}" srcOrd="1" destOrd="0" parTransId="{6D7FA993-E18A-40E3-B5A7-FCDF3A76A376}" sibTransId="{6651874A-300B-4AC4-9DFE-9CDCFB6D1B26}"/>
    <dgm:cxn modelId="{383ADC9A-050F-4070-8284-584CD2FECA65}" type="presOf" srcId="{E9CE2D68-3F7D-4210-8B83-A14C017E924E}" destId="{86845046-F4AD-4651-ABB7-A3F7BF77D3FB}" srcOrd="0" destOrd="0" presId="urn:microsoft.com/office/officeart/2005/8/layout/radial3"/>
    <dgm:cxn modelId="{6A3A53A9-CB00-4258-962F-25456F221251}" srcId="{10FC597F-A18A-BC47-80EB-6C8B367D767C}" destId="{435DF637-6994-4CB7-91E6-53CB8DFACC20}" srcOrd="5" destOrd="0" parTransId="{4A76D208-8B86-43F2-9493-A93359EEA058}" sibTransId="{695A1A73-1680-48F7-9071-6401D5E7FFD3}"/>
    <dgm:cxn modelId="{C37FDBB1-4EA7-7441-B952-F758E6970113}" srcId="{10FC597F-A18A-BC47-80EB-6C8B367D767C}" destId="{51E23919-1D54-FF48-BD69-F8DA620F0A8F}" srcOrd="0" destOrd="0" parTransId="{5A243923-A749-A14D-B2DF-6F7243A5C917}" sibTransId="{0EDAA739-56E4-144E-8EDE-05C81C937072}"/>
    <dgm:cxn modelId="{7D1A3CBA-F279-F543-957D-7DF667B1404D}" srcId="{E06402A7-4BBD-1A49-893F-7A377966F530}" destId="{10FC597F-A18A-BC47-80EB-6C8B367D767C}" srcOrd="0" destOrd="0" parTransId="{87BF8833-8159-BA42-910F-571B4ABEBDA2}" sibTransId="{D798F409-807B-864A-A498-6A5E08EE887A}"/>
    <dgm:cxn modelId="{F52AFCDB-1E3E-45BB-A81B-6F64E08BF299}" type="presOf" srcId="{66A6B80E-6187-4947-AA8C-39FC4291818C}" destId="{562BA1BA-AFAB-4896-AA4D-46E654C37081}" srcOrd="0" destOrd="0" presId="urn:microsoft.com/office/officeart/2005/8/layout/radial3"/>
    <dgm:cxn modelId="{91B350E9-E482-4A3C-9703-B5C9744758A3}" srcId="{10FC597F-A18A-BC47-80EB-6C8B367D767C}" destId="{23A1FE58-7C08-4D1E-ACA8-3C2CE465B7E7}" srcOrd="3" destOrd="0" parTransId="{23703C4E-7E57-4B50-BE5C-6D482C52A325}" sibTransId="{5D8EEB41-7A62-44E2-85CE-457413816D61}"/>
    <dgm:cxn modelId="{9776BEFF-A32F-4007-B4A5-0A6683C71EB3}" srcId="{10FC597F-A18A-BC47-80EB-6C8B367D767C}" destId="{7E454000-DAAD-41ED-8A0D-7899960FAE98}" srcOrd="2" destOrd="0" parTransId="{A8E16A7C-E6C8-4BA0-AA31-C841DA834C55}" sibTransId="{58119E45-3595-4C8C-8CAE-9DC9056EBEF0}"/>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B0032287-954C-44D2-80AC-A1D8C4E5CAEE}" type="presParOf" srcId="{F122D1DC-8F00-2E43-AD13-1479B9EF4071}" destId="{86845046-F4AD-4651-ABB7-A3F7BF77D3FB}" srcOrd="2" destOrd="0" presId="urn:microsoft.com/office/officeart/2005/8/layout/radial3"/>
    <dgm:cxn modelId="{10159270-7BF4-4E0E-A507-63C58DBB3A8E}" type="presParOf" srcId="{F122D1DC-8F00-2E43-AD13-1479B9EF4071}" destId="{96B5986B-08C6-4521-8867-E92BCD9952CE}" srcOrd="3" destOrd="0" presId="urn:microsoft.com/office/officeart/2005/8/layout/radial3"/>
    <dgm:cxn modelId="{A5EE935D-29B6-44DD-A861-ADD25A80CF93}" type="presParOf" srcId="{F122D1DC-8F00-2E43-AD13-1479B9EF4071}" destId="{19A1C701-8BBA-4EF4-8E06-6863FEE98EAD}" srcOrd="4" destOrd="0" presId="urn:microsoft.com/office/officeart/2005/8/layout/radial3"/>
    <dgm:cxn modelId="{05744B60-5A86-441F-907D-AA5EF0EA9BC9}" type="presParOf" srcId="{F122D1DC-8F00-2E43-AD13-1479B9EF4071}" destId="{562BA1BA-AFAB-4896-AA4D-46E654C37081}" srcOrd="5" destOrd="0" presId="urn:microsoft.com/office/officeart/2005/8/layout/radial3"/>
    <dgm:cxn modelId="{95821961-85E4-4880-B8A8-23FDB8653CF9}" type="presParOf" srcId="{F122D1DC-8F00-2E43-AD13-1479B9EF4071}" destId="{A47A1D99-03A7-4827-A159-56907F06EF1F}" srcOrd="6"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6402A7-4BBD-1A49-893F-7A377966F530}" type="doc">
      <dgm:prSet loTypeId="urn:microsoft.com/office/officeart/2005/8/layout/radial3" loCatId="" qsTypeId="urn:microsoft.com/office/officeart/2005/8/quickstyle/simple2" qsCatId="simple" csTypeId="urn:microsoft.com/office/officeart/2005/8/colors/accent1_5" csCatId="accent1" phldr="1"/>
      <dgm:spPr/>
      <dgm:t>
        <a:bodyPr/>
        <a:lstStyle/>
        <a:p>
          <a:endParaRPr lang="en-US"/>
        </a:p>
      </dgm:t>
    </dgm:pt>
    <dgm:pt modelId="{51E23919-1D54-FF48-BD69-F8DA620F0A8F}">
      <dgm:prSet custT="1"/>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1200" b="0" i="0" kern="1200" dirty="0">
              <a:solidFill>
                <a:prstClr val="white">
                  <a:lumMod val="50000"/>
                </a:prstClr>
              </a:solidFill>
              <a:effectLst/>
              <a:latin typeface="Calibri" panose="020F0502020204030204"/>
              <a:ea typeface="+mn-ea"/>
              <a:cs typeface="Malayalam MN" pitchFamily="2" charset="0"/>
            </a:rPr>
            <a:t>Partnerships</a:t>
          </a:r>
        </a:p>
      </dgm:t>
    </dgm:pt>
    <dgm:pt modelId="{5A243923-A749-A14D-B2DF-6F7243A5C917}" type="parTrans" cxnId="{C37FDBB1-4EA7-7441-B952-F758E6970113}">
      <dgm:prSet/>
      <dgm:spPr/>
      <dgm:t>
        <a:bodyPr/>
        <a:lstStyle/>
        <a:p>
          <a:endParaRPr lang="en-US"/>
        </a:p>
      </dgm:t>
    </dgm:pt>
    <dgm:pt modelId="{0EDAA739-56E4-144E-8EDE-05C81C937072}" type="sibTrans" cxnId="{C37FDBB1-4EA7-7441-B952-F758E6970113}">
      <dgm:prSet/>
      <dgm:spPr/>
      <dgm:t>
        <a:bodyPr/>
        <a:lstStyle/>
        <a:p>
          <a:endParaRPr lang="en-US"/>
        </a:p>
      </dgm:t>
    </dgm:pt>
    <dgm:pt modelId="{10FC597F-A18A-BC47-80EB-6C8B367D767C}">
      <dgm:prSet custT="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sz="3200" b="1" dirty="0">
              <a:effectLst>
                <a:outerShdw blurRad="63500" sx="102000" sy="102000" algn="ctr" rotWithShape="0">
                  <a:prstClr val="black">
                    <a:alpha val="40000"/>
                  </a:prstClr>
                </a:outerShdw>
              </a:effectLst>
              <a:latin typeface="+mn-lt"/>
              <a:cs typeface="Malayalam MN" pitchFamily="2" charset="0"/>
            </a:rPr>
            <a:t>Program Elements</a:t>
          </a:r>
        </a:p>
      </dgm:t>
    </dgm:pt>
    <dgm:pt modelId="{87BF8833-8159-BA42-910F-571B4ABEBDA2}" type="parTrans" cxnId="{7D1A3CBA-F279-F543-957D-7DF667B1404D}">
      <dgm:prSet/>
      <dgm:spPr/>
      <dgm:t>
        <a:bodyPr/>
        <a:lstStyle/>
        <a:p>
          <a:endParaRPr lang="en-US"/>
        </a:p>
      </dgm:t>
    </dgm:pt>
    <dgm:pt modelId="{D798F409-807B-864A-A498-6A5E08EE887A}" type="sibTrans" cxnId="{7D1A3CBA-F279-F543-957D-7DF667B1404D}">
      <dgm:prSet/>
      <dgm:spPr/>
      <dgm:t>
        <a:bodyPr/>
        <a:lstStyle/>
        <a:p>
          <a:endParaRPr lang="en-US"/>
        </a:p>
      </dgm:t>
    </dgm:pt>
    <dgm:pt modelId="{867DE6AE-AB0B-4AE5-8442-74F931D783CE}">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effectLst/>
              <a:latin typeface="+mn-lt"/>
              <a:cs typeface="Malayalam MN" pitchFamily="2" charset="0"/>
            </a:rPr>
            <a:t>Employment Navigation</a:t>
          </a:r>
          <a:endParaRPr lang="en-US" b="0" dirty="0">
            <a:solidFill>
              <a:schemeClr val="bg1">
                <a:lumMod val="50000"/>
              </a:schemeClr>
            </a:solidFill>
            <a:latin typeface="+mn-lt"/>
            <a:cs typeface="Malayalam MN" pitchFamily="2" charset="0"/>
          </a:endParaRPr>
        </a:p>
      </dgm:t>
    </dgm:pt>
    <dgm:pt modelId="{673E1B17-67EB-4438-8B46-45E757CF519A}" type="parTrans" cxnId="{8AACFDA0-2373-4B3C-A7C5-BCDA08728325}">
      <dgm:prSet/>
      <dgm:spPr/>
      <dgm:t>
        <a:bodyPr/>
        <a:lstStyle/>
        <a:p>
          <a:endParaRPr lang="en-US"/>
        </a:p>
      </dgm:t>
    </dgm:pt>
    <dgm:pt modelId="{E01EA380-08C6-4DC7-AF01-ED6F767F0E81}" type="sibTrans" cxnId="{8AACFDA0-2373-4B3C-A7C5-BCDA08728325}">
      <dgm:prSet/>
      <dgm:spPr/>
      <dgm:t>
        <a:bodyPr/>
        <a:lstStyle/>
        <a:p>
          <a:endParaRPr lang="en-US"/>
        </a:p>
      </dgm:t>
    </dgm:pt>
    <dgm:pt modelId="{4F605C0F-0840-4785-A6DA-28EDB694BB02}">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dirty="0">
              <a:solidFill>
                <a:schemeClr val="bg1">
                  <a:lumMod val="50000"/>
                </a:schemeClr>
              </a:solidFill>
              <a:latin typeface="+mn-lt"/>
              <a:cs typeface="Malayalam MN" pitchFamily="2" charset="0"/>
            </a:rPr>
            <a:t>Support Strategies</a:t>
          </a:r>
        </a:p>
      </dgm:t>
    </dgm:pt>
    <dgm:pt modelId="{1897B039-BE57-4FCA-A9CF-7981A65917C1}" type="parTrans" cxnId="{CFAD0B90-C99B-4A68-9EEA-873B1A1612F4}">
      <dgm:prSet/>
      <dgm:spPr/>
      <dgm:t>
        <a:bodyPr/>
        <a:lstStyle/>
        <a:p>
          <a:endParaRPr lang="en-US"/>
        </a:p>
      </dgm:t>
    </dgm:pt>
    <dgm:pt modelId="{3273FCA8-98F9-47C0-B2ED-F9AB96186E62}" type="sibTrans" cxnId="{CFAD0B90-C99B-4A68-9EEA-873B1A1612F4}">
      <dgm:prSet/>
      <dgm:spPr/>
      <dgm:t>
        <a:bodyPr/>
        <a:lstStyle/>
        <a:p>
          <a:endParaRPr lang="en-US"/>
        </a:p>
      </dgm:t>
    </dgm:pt>
    <dgm:pt modelId="{72F2A790-DA04-4933-9DBA-20E973474D8A}">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latin typeface="+mn-lt"/>
              <a:cs typeface="Malayalam MN" pitchFamily="2" charset="0"/>
            </a:rPr>
            <a:t>Work Readiness Strategies</a:t>
          </a:r>
        </a:p>
      </dgm:t>
    </dgm:pt>
    <dgm:pt modelId="{FCD918ED-7951-400F-B007-966B754D7F12}" type="parTrans" cxnId="{F735ADCE-9A8B-4FC2-87AF-6AF9DEFC6589}">
      <dgm:prSet/>
      <dgm:spPr/>
      <dgm:t>
        <a:bodyPr/>
        <a:lstStyle/>
        <a:p>
          <a:endParaRPr lang="en-US"/>
        </a:p>
      </dgm:t>
    </dgm:pt>
    <dgm:pt modelId="{8EACB4C1-E13E-436C-AA73-36A7DA3D7AFA}" type="sibTrans" cxnId="{F735ADCE-9A8B-4FC2-87AF-6AF9DEFC6589}">
      <dgm:prSet/>
      <dgm:spPr/>
      <dgm:t>
        <a:bodyPr/>
        <a:lstStyle/>
        <a:p>
          <a:endParaRPr lang="en-US"/>
        </a:p>
      </dgm:t>
    </dgm:pt>
    <dgm:pt modelId="{2B10E8BA-5267-4171-8264-3E3ECCF5DA21}">
      <dgm:prSet phldrT="[Text]"/>
      <dgm:sp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dgm:spPr>
      <dgm:t>
        <a:bodyPr/>
        <a:lstStyle/>
        <a:p>
          <a:r>
            <a:rPr lang="en-US" b="0" i="0" dirty="0">
              <a:solidFill>
                <a:schemeClr val="bg1">
                  <a:lumMod val="50000"/>
                </a:schemeClr>
              </a:solidFill>
              <a:latin typeface="+mn-lt"/>
              <a:cs typeface="Malayalam MN" pitchFamily="2" charset="0"/>
            </a:rPr>
            <a:t>Training and Education</a:t>
          </a:r>
        </a:p>
      </dgm:t>
    </dgm:pt>
    <dgm:pt modelId="{B909A718-2F34-4994-8B57-CF84B5130B11}" type="parTrans" cxnId="{3FD1493B-C996-495B-A25A-386209755EF3}">
      <dgm:prSet/>
      <dgm:spPr/>
      <dgm:t>
        <a:bodyPr/>
        <a:lstStyle/>
        <a:p>
          <a:endParaRPr lang="en-US"/>
        </a:p>
      </dgm:t>
    </dgm:pt>
    <dgm:pt modelId="{7676A4B9-F644-4935-8A9B-654A64A8F3D8}" type="sibTrans" cxnId="{3FD1493B-C996-495B-A25A-386209755EF3}">
      <dgm:prSet/>
      <dgm:spPr/>
      <dgm:t>
        <a:bodyPr/>
        <a:lstStyle/>
        <a:p>
          <a:endParaRPr lang="en-US"/>
        </a:p>
      </dgm:t>
    </dgm:pt>
    <dgm:pt modelId="{EA3A6F85-4ADF-42E1-ACB3-800E38A9F983}">
      <dgm:prSet phldrT="[Text]" custT="1"/>
      <dgm:spPr>
        <a:solidFill>
          <a:srgbClr val="002060"/>
        </a:solidFill>
        <a:effectLst>
          <a:outerShdw blurRad="50800" dist="38100" dir="2700000" algn="tl" rotWithShape="0">
            <a:prstClr val="black">
              <a:alpha val="40000"/>
            </a:prstClr>
          </a:outerShdw>
        </a:effectLst>
      </dgm:spPr>
      <dgm:t>
        <a:bodyPr/>
        <a:lstStyle/>
        <a:p>
          <a:r>
            <a:rPr lang="en-US" sz="1400" b="1" kern="1200" dirty="0">
              <a:solidFill>
                <a:prstClr val="white"/>
              </a:solidFill>
              <a:effectLst>
                <a:outerShdw blurRad="63500" sx="102000" sy="102000" algn="ctr" rotWithShape="0">
                  <a:prstClr val="black">
                    <a:alpha val="40000"/>
                  </a:prstClr>
                </a:outerShdw>
              </a:effectLst>
              <a:latin typeface="Calibri" panose="020F0502020204030204"/>
              <a:ea typeface="+mn-ea"/>
              <a:cs typeface="Malayalam MN" pitchFamily="2" charset="0"/>
            </a:rPr>
            <a:t>Equity-Focused Program Culture</a:t>
          </a:r>
        </a:p>
      </dgm:t>
    </dgm:pt>
    <dgm:pt modelId="{BCE221B7-BAF8-47D6-B7FA-9F1BD82E20D6}" type="parTrans" cxnId="{A0B637E3-618D-4B78-BA6F-49E500E4B08E}">
      <dgm:prSet/>
      <dgm:spPr/>
      <dgm:t>
        <a:bodyPr/>
        <a:lstStyle/>
        <a:p>
          <a:endParaRPr lang="en-US"/>
        </a:p>
      </dgm:t>
    </dgm:pt>
    <dgm:pt modelId="{B51F8AEF-3580-4E90-A7B2-755BB6F1F2B2}" type="sibTrans" cxnId="{A0B637E3-618D-4B78-BA6F-49E500E4B08E}">
      <dgm:prSet/>
      <dgm:spPr/>
      <dgm:t>
        <a:bodyPr/>
        <a:lstStyle/>
        <a:p>
          <a:endParaRPr lang="en-US"/>
        </a:p>
      </dgm:t>
    </dgm:pt>
    <dgm:pt modelId="{94694337-1CA0-494D-BE42-FDA8D0DF538E}" type="pres">
      <dgm:prSet presAssocID="{E06402A7-4BBD-1A49-893F-7A377966F530}" presName="composite" presStyleCnt="0">
        <dgm:presLayoutVars>
          <dgm:chMax val="1"/>
          <dgm:dir/>
          <dgm:resizeHandles val="exact"/>
        </dgm:presLayoutVars>
      </dgm:prSet>
      <dgm:spPr/>
    </dgm:pt>
    <dgm:pt modelId="{F122D1DC-8F00-2E43-AD13-1479B9EF4071}" type="pres">
      <dgm:prSet presAssocID="{E06402A7-4BBD-1A49-893F-7A377966F530}" presName="radial" presStyleCnt="0">
        <dgm:presLayoutVars>
          <dgm:animLvl val="ctr"/>
        </dgm:presLayoutVars>
      </dgm:prSet>
      <dgm:spPr/>
    </dgm:pt>
    <dgm:pt modelId="{03002073-7E88-EB4C-8606-4B0D0F6BDE41}" type="pres">
      <dgm:prSet presAssocID="{10FC597F-A18A-BC47-80EB-6C8B367D767C}" presName="centerShape" presStyleLbl="vennNode1" presStyleIdx="0" presStyleCnt="7"/>
      <dgm:spPr/>
    </dgm:pt>
    <dgm:pt modelId="{CA5114AD-DBBA-DC49-9899-E24C48D26DAB}" type="pres">
      <dgm:prSet presAssocID="{51E23919-1D54-FF48-BD69-F8DA620F0A8F}" presName="node" presStyleLbl="vennNode1" presStyleIdx="1" presStyleCnt="7">
        <dgm:presLayoutVars>
          <dgm:bulletEnabled val="1"/>
        </dgm:presLayoutVars>
      </dgm:prSet>
      <dgm:spPr/>
    </dgm:pt>
    <dgm:pt modelId="{BA456B57-BEA7-41A2-8F30-637EE85BA4EA}" type="pres">
      <dgm:prSet presAssocID="{867DE6AE-AB0B-4AE5-8442-74F931D783CE}" presName="node" presStyleLbl="vennNode1" presStyleIdx="2" presStyleCnt="7">
        <dgm:presLayoutVars>
          <dgm:bulletEnabled val="1"/>
        </dgm:presLayoutVars>
      </dgm:prSet>
      <dgm:spPr/>
    </dgm:pt>
    <dgm:pt modelId="{68D537E2-35E6-45A9-AC1B-979966049C3E}" type="pres">
      <dgm:prSet presAssocID="{4F605C0F-0840-4785-A6DA-28EDB694BB02}" presName="node" presStyleLbl="vennNode1" presStyleIdx="3" presStyleCnt="7">
        <dgm:presLayoutVars>
          <dgm:bulletEnabled val="1"/>
        </dgm:presLayoutVars>
      </dgm:prSet>
      <dgm:spPr/>
    </dgm:pt>
    <dgm:pt modelId="{6BA64CB6-D4B7-4B5F-ABC1-3D7B030D8196}" type="pres">
      <dgm:prSet presAssocID="{72F2A790-DA04-4933-9DBA-20E973474D8A}" presName="node" presStyleLbl="vennNode1" presStyleIdx="4" presStyleCnt="7">
        <dgm:presLayoutVars>
          <dgm:bulletEnabled val="1"/>
        </dgm:presLayoutVars>
      </dgm:prSet>
      <dgm:spPr/>
    </dgm:pt>
    <dgm:pt modelId="{01585717-25D3-40A8-AC72-9CE447D0FD55}" type="pres">
      <dgm:prSet presAssocID="{2B10E8BA-5267-4171-8264-3E3ECCF5DA21}" presName="node" presStyleLbl="vennNode1" presStyleIdx="5" presStyleCnt="7">
        <dgm:presLayoutVars>
          <dgm:bulletEnabled val="1"/>
        </dgm:presLayoutVars>
      </dgm:prSet>
      <dgm:spPr/>
    </dgm:pt>
    <dgm:pt modelId="{95A1D385-2703-4617-BACF-7B859F3F1CFC}" type="pres">
      <dgm:prSet presAssocID="{EA3A6F85-4ADF-42E1-ACB3-800E38A9F983}" presName="node" presStyleLbl="vennNode1" presStyleIdx="6" presStyleCnt="7" custRadScaleRad="101040" custRadScaleInc="634">
        <dgm:presLayoutVars>
          <dgm:bulletEnabled val="1"/>
        </dgm:presLayoutVars>
      </dgm:prSet>
      <dgm:spPr/>
    </dgm:pt>
  </dgm:ptLst>
  <dgm:cxnLst>
    <dgm:cxn modelId="{5A7B2905-0934-406D-8779-6B466EEF459D}" type="presOf" srcId="{4F605C0F-0840-4785-A6DA-28EDB694BB02}" destId="{68D537E2-35E6-45A9-AC1B-979966049C3E}" srcOrd="0" destOrd="0" presId="urn:microsoft.com/office/officeart/2005/8/layout/radial3"/>
    <dgm:cxn modelId="{9D0BF211-83E6-E048-B6C8-8FF47BB913AB}" type="presOf" srcId="{10FC597F-A18A-BC47-80EB-6C8B367D767C}" destId="{03002073-7E88-EB4C-8606-4B0D0F6BDE41}" srcOrd="0" destOrd="0" presId="urn:microsoft.com/office/officeart/2005/8/layout/radial3"/>
    <dgm:cxn modelId="{59647314-4267-4BA8-8A1E-6C57201AB862}" type="presOf" srcId="{EA3A6F85-4ADF-42E1-ACB3-800E38A9F983}" destId="{95A1D385-2703-4617-BACF-7B859F3F1CFC}" srcOrd="0" destOrd="0" presId="urn:microsoft.com/office/officeart/2005/8/layout/radial3"/>
    <dgm:cxn modelId="{F981FF19-DD09-F349-8475-8A11BF428FD7}" type="presOf" srcId="{E06402A7-4BBD-1A49-893F-7A377966F530}" destId="{94694337-1CA0-494D-BE42-FDA8D0DF538E}" srcOrd="0" destOrd="0" presId="urn:microsoft.com/office/officeart/2005/8/layout/radial3"/>
    <dgm:cxn modelId="{3FD1493B-C996-495B-A25A-386209755EF3}" srcId="{10FC597F-A18A-BC47-80EB-6C8B367D767C}" destId="{2B10E8BA-5267-4171-8264-3E3ECCF5DA21}" srcOrd="4" destOrd="0" parTransId="{B909A718-2F34-4994-8B57-CF84B5130B11}" sibTransId="{7676A4B9-F644-4935-8A9B-654A64A8F3D8}"/>
    <dgm:cxn modelId="{395EF647-3140-AF40-B3BB-0417A94D9051}" type="presOf" srcId="{51E23919-1D54-FF48-BD69-F8DA620F0A8F}" destId="{CA5114AD-DBBA-DC49-9899-E24C48D26DAB}" srcOrd="0" destOrd="0" presId="urn:microsoft.com/office/officeart/2005/8/layout/radial3"/>
    <dgm:cxn modelId="{E918F786-9FF4-4542-833A-C626DD0219C6}" type="presOf" srcId="{72F2A790-DA04-4933-9DBA-20E973474D8A}" destId="{6BA64CB6-D4B7-4B5F-ABC1-3D7B030D8196}" srcOrd="0" destOrd="0" presId="urn:microsoft.com/office/officeart/2005/8/layout/radial3"/>
    <dgm:cxn modelId="{CFAD0B90-C99B-4A68-9EEA-873B1A1612F4}" srcId="{10FC597F-A18A-BC47-80EB-6C8B367D767C}" destId="{4F605C0F-0840-4785-A6DA-28EDB694BB02}" srcOrd="2" destOrd="0" parTransId="{1897B039-BE57-4FCA-A9CF-7981A65917C1}" sibTransId="{3273FCA8-98F9-47C0-B2ED-F9AB96186E62}"/>
    <dgm:cxn modelId="{8AACFDA0-2373-4B3C-A7C5-BCDA08728325}" srcId="{10FC597F-A18A-BC47-80EB-6C8B367D767C}" destId="{867DE6AE-AB0B-4AE5-8442-74F931D783CE}" srcOrd="1" destOrd="0" parTransId="{673E1B17-67EB-4438-8B46-45E757CF519A}" sibTransId="{E01EA380-08C6-4DC7-AF01-ED6F767F0E81}"/>
    <dgm:cxn modelId="{C37FDBB1-4EA7-7441-B952-F758E6970113}" srcId="{10FC597F-A18A-BC47-80EB-6C8B367D767C}" destId="{51E23919-1D54-FF48-BD69-F8DA620F0A8F}" srcOrd="0" destOrd="0" parTransId="{5A243923-A749-A14D-B2DF-6F7243A5C917}" sibTransId="{0EDAA739-56E4-144E-8EDE-05C81C937072}"/>
    <dgm:cxn modelId="{7D1A3CBA-F279-F543-957D-7DF667B1404D}" srcId="{E06402A7-4BBD-1A49-893F-7A377966F530}" destId="{10FC597F-A18A-BC47-80EB-6C8B367D767C}" srcOrd="0" destOrd="0" parTransId="{87BF8833-8159-BA42-910F-571B4ABEBDA2}" sibTransId="{D798F409-807B-864A-A498-6A5E08EE887A}"/>
    <dgm:cxn modelId="{F735ADCE-9A8B-4FC2-87AF-6AF9DEFC6589}" srcId="{10FC597F-A18A-BC47-80EB-6C8B367D767C}" destId="{72F2A790-DA04-4933-9DBA-20E973474D8A}" srcOrd="3" destOrd="0" parTransId="{FCD918ED-7951-400F-B007-966B754D7F12}" sibTransId="{8EACB4C1-E13E-436C-AA73-36A7DA3D7AFA}"/>
    <dgm:cxn modelId="{CBB0EECF-01D5-49B6-89F1-C4701E0AF8D5}" type="presOf" srcId="{2B10E8BA-5267-4171-8264-3E3ECCF5DA21}" destId="{01585717-25D3-40A8-AC72-9CE447D0FD55}" srcOrd="0" destOrd="0" presId="urn:microsoft.com/office/officeart/2005/8/layout/radial3"/>
    <dgm:cxn modelId="{A0B637E3-618D-4B78-BA6F-49E500E4B08E}" srcId="{10FC597F-A18A-BC47-80EB-6C8B367D767C}" destId="{EA3A6F85-4ADF-42E1-ACB3-800E38A9F983}" srcOrd="5" destOrd="0" parTransId="{BCE221B7-BAF8-47D6-B7FA-9F1BD82E20D6}" sibTransId="{B51F8AEF-3580-4E90-A7B2-755BB6F1F2B2}"/>
    <dgm:cxn modelId="{556708EF-024C-4968-A476-55A5A72D7F45}" type="presOf" srcId="{867DE6AE-AB0B-4AE5-8442-74F931D783CE}" destId="{BA456B57-BEA7-41A2-8F30-637EE85BA4EA}" srcOrd="0" destOrd="0" presId="urn:microsoft.com/office/officeart/2005/8/layout/radial3"/>
    <dgm:cxn modelId="{F1476F0F-950D-3D4C-8375-576F013B82AB}" type="presParOf" srcId="{94694337-1CA0-494D-BE42-FDA8D0DF538E}" destId="{F122D1DC-8F00-2E43-AD13-1479B9EF4071}" srcOrd="0" destOrd="0" presId="urn:microsoft.com/office/officeart/2005/8/layout/radial3"/>
    <dgm:cxn modelId="{C455865F-DBE3-4A45-B1E6-EC089F732329}" type="presParOf" srcId="{F122D1DC-8F00-2E43-AD13-1479B9EF4071}" destId="{03002073-7E88-EB4C-8606-4B0D0F6BDE41}" srcOrd="0" destOrd="0" presId="urn:microsoft.com/office/officeart/2005/8/layout/radial3"/>
    <dgm:cxn modelId="{5A946ED9-70D7-AA47-AE86-FEAD93AF31DA}" type="presParOf" srcId="{F122D1DC-8F00-2E43-AD13-1479B9EF4071}" destId="{CA5114AD-DBBA-DC49-9899-E24C48D26DAB}" srcOrd="1" destOrd="0" presId="urn:microsoft.com/office/officeart/2005/8/layout/radial3"/>
    <dgm:cxn modelId="{81376181-5DBC-457F-A365-A9EAA4A1FA44}" type="presParOf" srcId="{F122D1DC-8F00-2E43-AD13-1479B9EF4071}" destId="{BA456B57-BEA7-41A2-8F30-637EE85BA4EA}" srcOrd="2" destOrd="0" presId="urn:microsoft.com/office/officeart/2005/8/layout/radial3"/>
    <dgm:cxn modelId="{BDB670D9-18AD-4ECB-A8E0-F93953BC9BD1}" type="presParOf" srcId="{F122D1DC-8F00-2E43-AD13-1479B9EF4071}" destId="{68D537E2-35E6-45A9-AC1B-979966049C3E}" srcOrd="3" destOrd="0" presId="urn:microsoft.com/office/officeart/2005/8/layout/radial3"/>
    <dgm:cxn modelId="{BDDF8193-CE2A-4F19-AF98-E9A266AA925A}" type="presParOf" srcId="{F122D1DC-8F00-2E43-AD13-1479B9EF4071}" destId="{6BA64CB6-D4B7-4B5F-ABC1-3D7B030D8196}" srcOrd="4" destOrd="0" presId="urn:microsoft.com/office/officeart/2005/8/layout/radial3"/>
    <dgm:cxn modelId="{C2D83044-6D18-41DC-BAB7-25D1783C7FC6}" type="presParOf" srcId="{F122D1DC-8F00-2E43-AD13-1479B9EF4071}" destId="{01585717-25D3-40A8-AC72-9CE447D0FD55}" srcOrd="5" destOrd="0" presId="urn:microsoft.com/office/officeart/2005/8/layout/radial3"/>
    <dgm:cxn modelId="{4DEC1625-EE76-4B26-B4E5-62F3527021F7}" type="presParOf" srcId="{F122D1DC-8F00-2E43-AD13-1479B9EF4071}" destId="{95A1D385-2703-4617-BACF-7B859F3F1CFC}" srcOrd="6"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5CBBC0-0E68-424F-85D2-E7DAC0C388B6}" type="doc">
      <dgm:prSet loTypeId="urn:microsoft.com/office/officeart/2005/8/layout/default" loCatId="" qsTypeId="urn:microsoft.com/office/officeart/2005/8/quickstyle/3d3" qsCatId="3D" csTypeId="urn:microsoft.com/office/officeart/2005/8/colors/colorful2" csCatId="colorful" phldr="1"/>
      <dgm:spPr/>
      <dgm:t>
        <a:bodyPr/>
        <a:lstStyle/>
        <a:p>
          <a:endParaRPr lang="en-US"/>
        </a:p>
      </dgm:t>
    </dgm:pt>
    <dgm:pt modelId="{2C6F5564-1841-2943-BFB0-540F0A893BD0}">
      <dgm:prSet phldrT="[Text]" custT="1"/>
      <dgm:spPr>
        <a:solidFill>
          <a:schemeClr val="accent4"/>
        </a:solidFill>
      </dgm:spPr>
      <dgm:t>
        <a:bodyPr vert="horz"/>
        <a:lstStyle/>
        <a:p>
          <a:pPr>
            <a:buFont typeface="Arial" panose="020B0604020202020204" pitchFamily="34" charset="0"/>
            <a:buChar char="•"/>
          </a:pPr>
          <a:r>
            <a:rPr lang="en-US" sz="1800" b="1" dirty="0">
              <a:solidFill>
                <a:srgbClr val="002060"/>
              </a:solidFill>
            </a:rPr>
            <a:t>Outreach and Recruitment </a:t>
          </a:r>
        </a:p>
      </dgm:t>
    </dgm:pt>
    <dgm:pt modelId="{8948B489-53AF-4B44-A140-D42BB5BDAB69}" type="parTrans" cxnId="{5A59255B-04F4-A74E-9545-B34A4A2FA457}">
      <dgm:prSet/>
      <dgm:spPr/>
      <dgm:t>
        <a:bodyPr/>
        <a:lstStyle/>
        <a:p>
          <a:endParaRPr lang="en-US" sz="1800"/>
        </a:p>
      </dgm:t>
    </dgm:pt>
    <dgm:pt modelId="{6D7DE231-AA81-AB47-92FB-01B04A5B0B64}" type="sibTrans" cxnId="{5A59255B-04F4-A74E-9545-B34A4A2FA457}">
      <dgm:prSet/>
      <dgm:spPr/>
      <dgm:t>
        <a:bodyPr/>
        <a:lstStyle/>
        <a:p>
          <a:endParaRPr lang="en-US" sz="1800"/>
        </a:p>
      </dgm:t>
    </dgm:pt>
    <dgm:pt modelId="{0BD133D1-0897-944D-B7A9-6C39B82CCC1F}">
      <dgm:prSet phldrT="[Text]" custT="1"/>
      <dgm:spPr>
        <a:solidFill>
          <a:schemeClr val="accent6"/>
        </a:solidFill>
      </dgm:spPr>
      <dgm:t>
        <a:bodyPr vert="horz"/>
        <a:lstStyle/>
        <a:p>
          <a:pPr>
            <a:buFont typeface="Arial" panose="020B0604020202020204" pitchFamily="34" charset="0"/>
            <a:buChar char="•"/>
          </a:pPr>
          <a:r>
            <a:rPr lang="en-US" sz="1800" b="1" dirty="0">
              <a:solidFill>
                <a:srgbClr val="002060"/>
              </a:solidFill>
            </a:rPr>
            <a:t>Employer Engagement</a:t>
          </a:r>
        </a:p>
      </dgm:t>
    </dgm:pt>
    <dgm:pt modelId="{51E054A5-00D2-464A-905C-B8E0EC769C28}" type="parTrans" cxnId="{1C96196E-1099-E046-B45C-DD3B58B7FB64}">
      <dgm:prSet/>
      <dgm:spPr/>
      <dgm:t>
        <a:bodyPr/>
        <a:lstStyle/>
        <a:p>
          <a:endParaRPr lang="en-US" sz="1800"/>
        </a:p>
      </dgm:t>
    </dgm:pt>
    <dgm:pt modelId="{24899F01-BC50-1647-90C4-A8307AF71F15}" type="sibTrans" cxnId="{1C96196E-1099-E046-B45C-DD3B58B7FB64}">
      <dgm:prSet/>
      <dgm:spPr/>
      <dgm:t>
        <a:bodyPr/>
        <a:lstStyle/>
        <a:p>
          <a:endParaRPr lang="en-US" sz="1800"/>
        </a:p>
      </dgm:t>
    </dgm:pt>
    <dgm:pt modelId="{285E6F6C-12C9-F642-820C-6B3E286FCB5D}">
      <dgm:prSet phldrT="[Text]" custT="1"/>
      <dgm:spPr>
        <a:solidFill>
          <a:srgbClr val="7030A0"/>
        </a:solidFill>
      </dgm:spPr>
      <dgm:t>
        <a:bodyPr vert="horz" anchor="ctr"/>
        <a:lstStyle/>
        <a:p>
          <a:pPr algn="ctr">
            <a:buFont typeface="Arial" panose="020B0604020202020204" pitchFamily="34" charset="0"/>
            <a:buChar char="•"/>
          </a:pPr>
          <a:r>
            <a:rPr lang="en-US" sz="1800" b="1" dirty="0">
              <a:solidFill>
                <a:srgbClr val="002060"/>
              </a:solidFill>
            </a:rPr>
            <a:t>Career Planning</a:t>
          </a:r>
          <a:endParaRPr lang="en-US" sz="1800" dirty="0">
            <a:solidFill>
              <a:srgbClr val="002060"/>
            </a:solidFill>
          </a:endParaRPr>
        </a:p>
      </dgm:t>
    </dgm:pt>
    <dgm:pt modelId="{7DDED381-0DBC-8443-9B1B-7146D8DC2D1E}" type="parTrans" cxnId="{D2717079-FD75-9544-AAB4-8990F5A3DA2E}">
      <dgm:prSet/>
      <dgm:spPr/>
      <dgm:t>
        <a:bodyPr/>
        <a:lstStyle/>
        <a:p>
          <a:endParaRPr lang="en-US" sz="1800"/>
        </a:p>
      </dgm:t>
    </dgm:pt>
    <dgm:pt modelId="{B9159E34-BAE6-AF4A-BAEC-AAB9706418C3}" type="sibTrans" cxnId="{D2717079-FD75-9544-AAB4-8990F5A3DA2E}">
      <dgm:prSet/>
      <dgm:spPr/>
      <dgm:t>
        <a:bodyPr/>
        <a:lstStyle/>
        <a:p>
          <a:endParaRPr lang="en-US" sz="1800"/>
        </a:p>
      </dgm:t>
    </dgm:pt>
    <dgm:pt modelId="{48810DE5-E7D4-D941-8BA3-BBF26381AF60}">
      <dgm:prSet custT="1"/>
      <dgm:spPr>
        <a:solidFill>
          <a:srgbClr val="C00000"/>
        </a:solidFill>
      </dgm:spPr>
      <dgm:t>
        <a:bodyPr vert="horz"/>
        <a:lstStyle/>
        <a:p>
          <a:pPr>
            <a:buFont typeface="Arial" panose="020B0604020202020204" pitchFamily="34" charset="0"/>
            <a:buChar char="•"/>
          </a:pPr>
          <a:r>
            <a:rPr lang="en-US" sz="1800" b="1" dirty="0">
              <a:solidFill>
                <a:srgbClr val="002060"/>
              </a:solidFill>
            </a:rPr>
            <a:t>Training</a:t>
          </a:r>
          <a:r>
            <a:rPr lang="en-US" sz="1800" b="1" dirty="0"/>
            <a:t> </a:t>
          </a:r>
        </a:p>
      </dgm:t>
    </dgm:pt>
    <dgm:pt modelId="{AADD0A66-0747-F24C-AAD6-F9B4C2185DBC}" type="parTrans" cxnId="{E188474A-F975-294C-9C82-48D1E7B712BC}">
      <dgm:prSet/>
      <dgm:spPr/>
      <dgm:t>
        <a:bodyPr/>
        <a:lstStyle/>
        <a:p>
          <a:endParaRPr lang="en-US" sz="1800"/>
        </a:p>
      </dgm:t>
    </dgm:pt>
    <dgm:pt modelId="{D26231BF-775E-8C4F-8729-FE1C6D09F473}" type="sibTrans" cxnId="{E188474A-F975-294C-9C82-48D1E7B712BC}">
      <dgm:prSet/>
      <dgm:spPr/>
      <dgm:t>
        <a:bodyPr/>
        <a:lstStyle/>
        <a:p>
          <a:endParaRPr lang="en-US" sz="1800"/>
        </a:p>
      </dgm:t>
    </dgm:pt>
    <dgm:pt modelId="{D0153052-A9E5-B344-848B-9D1B597FE1AA}">
      <dgm:prSet custT="1"/>
      <dgm:spPr>
        <a:solidFill>
          <a:srgbClr val="F84CC3"/>
        </a:solidFill>
      </dgm:spPr>
      <dgm:t>
        <a:bodyPr vert="horz"/>
        <a:lstStyle/>
        <a:p>
          <a:pPr>
            <a:buFont typeface="Arial" panose="020B0604020202020204" pitchFamily="34" charset="0"/>
            <a:buChar char="•"/>
          </a:pPr>
          <a:r>
            <a:rPr lang="en-US" sz="1800" b="1" dirty="0">
              <a:solidFill>
                <a:srgbClr val="002060"/>
              </a:solidFill>
            </a:rPr>
            <a:t>Placement</a:t>
          </a:r>
          <a:r>
            <a:rPr lang="en-US" sz="1800" b="1" dirty="0"/>
            <a:t> </a:t>
          </a:r>
        </a:p>
      </dgm:t>
    </dgm:pt>
    <dgm:pt modelId="{A2953F03-C124-0C47-8B7A-12414F6051BE}" type="parTrans" cxnId="{A53A3BD9-C416-4649-98D7-DEE250E02071}">
      <dgm:prSet/>
      <dgm:spPr/>
      <dgm:t>
        <a:bodyPr/>
        <a:lstStyle/>
        <a:p>
          <a:endParaRPr lang="en-US" sz="1800"/>
        </a:p>
      </dgm:t>
    </dgm:pt>
    <dgm:pt modelId="{133768B4-CEFF-BE4F-8705-C0D4366CE66B}" type="sibTrans" cxnId="{A53A3BD9-C416-4649-98D7-DEE250E02071}">
      <dgm:prSet/>
      <dgm:spPr/>
      <dgm:t>
        <a:bodyPr/>
        <a:lstStyle/>
        <a:p>
          <a:endParaRPr lang="en-US" sz="1800"/>
        </a:p>
      </dgm:t>
    </dgm:pt>
    <dgm:pt modelId="{5BA827FD-E315-6249-8368-83DB24009AD3}">
      <dgm:prSet custT="1"/>
      <dgm:spPr>
        <a:solidFill>
          <a:schemeClr val="tx2">
            <a:lumMod val="60000"/>
            <a:lumOff val="40000"/>
          </a:schemeClr>
        </a:solidFill>
      </dgm:spPr>
      <dgm:t>
        <a:bodyPr vert="horz"/>
        <a:lstStyle/>
        <a:p>
          <a:pPr>
            <a:buFont typeface="Arial" panose="020B0604020202020204" pitchFamily="34" charset="0"/>
            <a:buChar char="•"/>
          </a:pPr>
          <a:r>
            <a:rPr lang="en-US" sz="1800" b="1" dirty="0">
              <a:solidFill>
                <a:srgbClr val="002060"/>
              </a:solidFill>
            </a:rPr>
            <a:t>Follow-Up</a:t>
          </a:r>
          <a:r>
            <a:rPr lang="en-US" sz="1800" b="1" dirty="0"/>
            <a:t> </a:t>
          </a:r>
        </a:p>
      </dgm:t>
    </dgm:pt>
    <dgm:pt modelId="{052E1FA8-CA77-0543-A24C-0A7C52A66199}" type="parTrans" cxnId="{05900BCB-10C1-0D4F-B644-C8738133D7D3}">
      <dgm:prSet/>
      <dgm:spPr/>
      <dgm:t>
        <a:bodyPr/>
        <a:lstStyle/>
        <a:p>
          <a:endParaRPr lang="en-US" sz="1800"/>
        </a:p>
      </dgm:t>
    </dgm:pt>
    <dgm:pt modelId="{DF243A6D-290C-A54B-A1B3-D695B187AE1B}" type="sibTrans" cxnId="{05900BCB-10C1-0D4F-B644-C8738133D7D3}">
      <dgm:prSet/>
      <dgm:spPr/>
      <dgm:t>
        <a:bodyPr/>
        <a:lstStyle/>
        <a:p>
          <a:endParaRPr lang="en-US" sz="1800"/>
        </a:p>
      </dgm:t>
    </dgm:pt>
    <dgm:pt modelId="{DF94476A-C323-4FA3-86CC-DF812BAE3F7F}">
      <dgm:prSet custT="1"/>
      <dgm:spPr>
        <a:solidFill>
          <a:schemeClr val="accent2"/>
        </a:solidFill>
      </dgm:spPr>
      <dgm:t>
        <a:bodyPr/>
        <a:lstStyle/>
        <a:p>
          <a:pPr>
            <a:buFont typeface="Arial" panose="020B0604020202020204" pitchFamily="34" charset="0"/>
            <a:buChar char="•"/>
          </a:pPr>
          <a:r>
            <a:rPr lang="en-US" sz="1800" b="1" dirty="0">
              <a:solidFill>
                <a:srgbClr val="002060"/>
              </a:solidFill>
            </a:rPr>
            <a:t>Supportive Services / Barrier Reduction Funds</a:t>
          </a:r>
        </a:p>
      </dgm:t>
    </dgm:pt>
    <dgm:pt modelId="{3B970189-E8B2-4D49-B6DE-F4B478646E06}" type="parTrans" cxnId="{FD6539B7-67E8-4A7E-B790-CC978760FE8A}">
      <dgm:prSet/>
      <dgm:spPr/>
      <dgm:t>
        <a:bodyPr/>
        <a:lstStyle/>
        <a:p>
          <a:endParaRPr lang="en-US"/>
        </a:p>
      </dgm:t>
    </dgm:pt>
    <dgm:pt modelId="{DB0FBE2C-68B5-4B36-92E2-F5A8BABD9A55}" type="sibTrans" cxnId="{FD6539B7-67E8-4A7E-B790-CC978760FE8A}">
      <dgm:prSet/>
      <dgm:spPr/>
      <dgm:t>
        <a:bodyPr/>
        <a:lstStyle/>
        <a:p>
          <a:endParaRPr lang="en-US"/>
        </a:p>
      </dgm:t>
    </dgm:pt>
    <dgm:pt modelId="{C3C28365-2D66-404A-B006-6BB8B8E1EE43}">
      <dgm:prSet custT="1"/>
      <dgm:spPr>
        <a:solidFill>
          <a:srgbClr val="0070C0"/>
        </a:solidFill>
      </dgm:spPr>
      <dgm:t>
        <a:bodyPr vert="horz"/>
        <a:lstStyle/>
        <a:p>
          <a:pPr>
            <a:lnSpc>
              <a:spcPct val="100000"/>
            </a:lnSpc>
            <a:spcAft>
              <a:spcPts val="0"/>
            </a:spcAft>
            <a:buFont typeface="Arial" panose="020B0604020202020204" pitchFamily="34" charset="0"/>
            <a:buChar char="•"/>
          </a:pPr>
          <a:r>
            <a:rPr lang="en-US" sz="1800" b="1" dirty="0">
              <a:solidFill>
                <a:srgbClr val="002060"/>
              </a:solidFill>
            </a:rPr>
            <a:t>Work-Based Learning</a:t>
          </a:r>
        </a:p>
        <a:p>
          <a:pPr>
            <a:lnSpc>
              <a:spcPct val="100000"/>
            </a:lnSpc>
            <a:spcAft>
              <a:spcPts val="0"/>
            </a:spcAft>
            <a:buFont typeface="Arial" panose="020B0604020202020204" pitchFamily="34" charset="0"/>
            <a:buChar char="•"/>
          </a:pPr>
          <a:r>
            <a:rPr lang="en-US" sz="1800" b="1" dirty="0">
              <a:solidFill>
                <a:srgbClr val="002060"/>
              </a:solidFill>
            </a:rPr>
            <a:t>Apprenticeship Pilot</a:t>
          </a:r>
        </a:p>
      </dgm:t>
    </dgm:pt>
    <dgm:pt modelId="{A578E260-D590-5141-85E3-70E19D7B3E30}" type="sibTrans" cxnId="{0A83B197-142F-D642-A153-C7445E72FBC2}">
      <dgm:prSet/>
      <dgm:spPr/>
      <dgm:t>
        <a:bodyPr/>
        <a:lstStyle/>
        <a:p>
          <a:endParaRPr lang="en-US" sz="1800"/>
        </a:p>
      </dgm:t>
    </dgm:pt>
    <dgm:pt modelId="{13FEE412-BA8B-544D-AFEC-366E424CDC23}" type="parTrans" cxnId="{0A83B197-142F-D642-A153-C7445E72FBC2}">
      <dgm:prSet/>
      <dgm:spPr/>
      <dgm:t>
        <a:bodyPr/>
        <a:lstStyle/>
        <a:p>
          <a:endParaRPr lang="en-US" sz="1800"/>
        </a:p>
      </dgm:t>
    </dgm:pt>
    <dgm:pt modelId="{7A24E677-6FAA-F64F-8C5B-EE3A3F51AC79}" type="pres">
      <dgm:prSet presAssocID="{705CBBC0-0E68-424F-85D2-E7DAC0C388B6}" presName="diagram" presStyleCnt="0">
        <dgm:presLayoutVars>
          <dgm:dir/>
          <dgm:resizeHandles val="exact"/>
        </dgm:presLayoutVars>
      </dgm:prSet>
      <dgm:spPr/>
    </dgm:pt>
    <dgm:pt modelId="{E9DC9205-2792-0E48-A602-456DD9FA7917}" type="pres">
      <dgm:prSet presAssocID="{2C6F5564-1841-2943-BFB0-540F0A893BD0}" presName="node" presStyleLbl="node1" presStyleIdx="0" presStyleCnt="8">
        <dgm:presLayoutVars>
          <dgm:bulletEnabled val="1"/>
        </dgm:presLayoutVars>
      </dgm:prSet>
      <dgm:spPr/>
    </dgm:pt>
    <dgm:pt modelId="{70B9C2E2-9A17-7A47-AC43-9EA2F8C91B8C}" type="pres">
      <dgm:prSet presAssocID="{6D7DE231-AA81-AB47-92FB-01B04A5B0B64}" presName="sibTrans" presStyleCnt="0"/>
      <dgm:spPr/>
    </dgm:pt>
    <dgm:pt modelId="{58904253-5B70-E144-BABA-55E3AA37D5F0}" type="pres">
      <dgm:prSet presAssocID="{0BD133D1-0897-944D-B7A9-6C39B82CCC1F}" presName="node" presStyleLbl="node1" presStyleIdx="1" presStyleCnt="8" custLinFactNeighborX="-1909">
        <dgm:presLayoutVars>
          <dgm:bulletEnabled val="1"/>
        </dgm:presLayoutVars>
      </dgm:prSet>
      <dgm:spPr/>
    </dgm:pt>
    <dgm:pt modelId="{A7E6FCA3-F036-6244-ACCB-9B927782BFE2}" type="pres">
      <dgm:prSet presAssocID="{24899F01-BC50-1647-90C4-A8307AF71F15}" presName="sibTrans" presStyleCnt="0"/>
      <dgm:spPr/>
    </dgm:pt>
    <dgm:pt modelId="{B541DEBD-6254-3F44-ABAB-42F7DA2B96B5}" type="pres">
      <dgm:prSet presAssocID="{285E6F6C-12C9-F642-820C-6B3E286FCB5D}" presName="node" presStyleLbl="node1" presStyleIdx="2" presStyleCnt="8">
        <dgm:presLayoutVars>
          <dgm:bulletEnabled val="1"/>
        </dgm:presLayoutVars>
      </dgm:prSet>
      <dgm:spPr/>
    </dgm:pt>
    <dgm:pt modelId="{CF3F30BB-91DD-9B4F-93C7-A434ED69C054}" type="pres">
      <dgm:prSet presAssocID="{B9159E34-BAE6-AF4A-BAEC-AAB9706418C3}" presName="sibTrans" presStyleCnt="0"/>
      <dgm:spPr/>
    </dgm:pt>
    <dgm:pt modelId="{9DBD7B01-C454-4E40-AC67-431C1846AD18}" type="pres">
      <dgm:prSet presAssocID="{48810DE5-E7D4-D941-8BA3-BBF26381AF60}" presName="node" presStyleLbl="node1" presStyleIdx="3" presStyleCnt="8">
        <dgm:presLayoutVars>
          <dgm:bulletEnabled val="1"/>
        </dgm:presLayoutVars>
      </dgm:prSet>
      <dgm:spPr/>
    </dgm:pt>
    <dgm:pt modelId="{43717605-04D4-6F4F-A854-FF9FCBD24C2D}" type="pres">
      <dgm:prSet presAssocID="{D26231BF-775E-8C4F-8729-FE1C6D09F473}" presName="sibTrans" presStyleCnt="0"/>
      <dgm:spPr/>
    </dgm:pt>
    <dgm:pt modelId="{F9363152-2F6C-F048-9791-2B5C261F19B0}" type="pres">
      <dgm:prSet presAssocID="{C3C28365-2D66-404A-B006-6BB8B8E1EE43}" presName="node" presStyleLbl="node1" presStyleIdx="4" presStyleCnt="8">
        <dgm:presLayoutVars>
          <dgm:bulletEnabled val="1"/>
        </dgm:presLayoutVars>
      </dgm:prSet>
      <dgm:spPr/>
    </dgm:pt>
    <dgm:pt modelId="{62DC08F3-5820-F347-AA90-4D5DB8D9BA5F}" type="pres">
      <dgm:prSet presAssocID="{A578E260-D590-5141-85E3-70E19D7B3E30}" presName="sibTrans" presStyleCnt="0"/>
      <dgm:spPr/>
    </dgm:pt>
    <dgm:pt modelId="{1DB4235D-A864-4C97-86FD-562553C8307E}" type="pres">
      <dgm:prSet presAssocID="{DF94476A-C323-4FA3-86CC-DF812BAE3F7F}" presName="node" presStyleLbl="node1" presStyleIdx="5" presStyleCnt="8">
        <dgm:presLayoutVars>
          <dgm:bulletEnabled val="1"/>
        </dgm:presLayoutVars>
      </dgm:prSet>
      <dgm:spPr/>
    </dgm:pt>
    <dgm:pt modelId="{B45EBB77-5060-43AD-AAF5-14279CAA3BFD}" type="pres">
      <dgm:prSet presAssocID="{DB0FBE2C-68B5-4B36-92E2-F5A8BABD9A55}" presName="sibTrans" presStyleCnt="0"/>
      <dgm:spPr/>
    </dgm:pt>
    <dgm:pt modelId="{07902AF2-D7AA-F043-AB82-39CFFDA0FDB5}" type="pres">
      <dgm:prSet presAssocID="{D0153052-A9E5-B344-848B-9D1B597FE1AA}" presName="node" presStyleLbl="node1" presStyleIdx="6" presStyleCnt="8" custLinFactNeighborX="69">
        <dgm:presLayoutVars>
          <dgm:bulletEnabled val="1"/>
        </dgm:presLayoutVars>
      </dgm:prSet>
      <dgm:spPr/>
    </dgm:pt>
    <dgm:pt modelId="{3A551EAF-0F68-5447-A777-99C82446FD7E}" type="pres">
      <dgm:prSet presAssocID="{133768B4-CEFF-BE4F-8705-C0D4366CE66B}" presName="sibTrans" presStyleCnt="0"/>
      <dgm:spPr/>
    </dgm:pt>
    <dgm:pt modelId="{BA459F2E-638C-444B-8E59-15748D5A1DD6}" type="pres">
      <dgm:prSet presAssocID="{5BA827FD-E315-6249-8368-83DB24009AD3}" presName="node" presStyleLbl="node1" presStyleIdx="7" presStyleCnt="8">
        <dgm:presLayoutVars>
          <dgm:bulletEnabled val="1"/>
        </dgm:presLayoutVars>
      </dgm:prSet>
      <dgm:spPr/>
    </dgm:pt>
  </dgm:ptLst>
  <dgm:cxnLst>
    <dgm:cxn modelId="{957BFF2A-2121-E342-AA45-77160733D20E}" type="presOf" srcId="{705CBBC0-0E68-424F-85D2-E7DAC0C388B6}" destId="{7A24E677-6FAA-F64F-8C5B-EE3A3F51AC79}" srcOrd="0" destOrd="0" presId="urn:microsoft.com/office/officeart/2005/8/layout/default"/>
    <dgm:cxn modelId="{9359DC39-F85D-F945-A41F-39460E6AF834}" type="presOf" srcId="{285E6F6C-12C9-F642-820C-6B3E286FCB5D}" destId="{B541DEBD-6254-3F44-ABAB-42F7DA2B96B5}" srcOrd="0" destOrd="0" presId="urn:microsoft.com/office/officeart/2005/8/layout/default"/>
    <dgm:cxn modelId="{ED841740-5A36-4644-83AA-D3A44BA7E708}" type="presOf" srcId="{C3C28365-2D66-404A-B006-6BB8B8E1EE43}" destId="{F9363152-2F6C-F048-9791-2B5C261F19B0}" srcOrd="0" destOrd="0" presId="urn:microsoft.com/office/officeart/2005/8/layout/default"/>
    <dgm:cxn modelId="{5A59255B-04F4-A74E-9545-B34A4A2FA457}" srcId="{705CBBC0-0E68-424F-85D2-E7DAC0C388B6}" destId="{2C6F5564-1841-2943-BFB0-540F0A893BD0}" srcOrd="0" destOrd="0" parTransId="{8948B489-53AF-4B44-A140-D42BB5BDAB69}" sibTransId="{6D7DE231-AA81-AB47-92FB-01B04A5B0B64}"/>
    <dgm:cxn modelId="{73B3935C-E0B0-364B-BE3D-A1C7D9DCD554}" type="presOf" srcId="{48810DE5-E7D4-D941-8BA3-BBF26381AF60}" destId="{9DBD7B01-C454-4E40-AC67-431C1846AD18}" srcOrd="0" destOrd="0" presId="urn:microsoft.com/office/officeart/2005/8/layout/default"/>
    <dgm:cxn modelId="{BAC35B66-719B-B243-B06F-872102A0F124}" type="presOf" srcId="{5BA827FD-E315-6249-8368-83DB24009AD3}" destId="{BA459F2E-638C-444B-8E59-15748D5A1DD6}" srcOrd="0" destOrd="0" presId="urn:microsoft.com/office/officeart/2005/8/layout/default"/>
    <dgm:cxn modelId="{B742F946-4CBA-4F49-BFE9-8DFC4026F65C}" type="presOf" srcId="{2C6F5564-1841-2943-BFB0-540F0A893BD0}" destId="{E9DC9205-2792-0E48-A602-456DD9FA7917}" srcOrd="0" destOrd="0" presId="urn:microsoft.com/office/officeart/2005/8/layout/default"/>
    <dgm:cxn modelId="{E188474A-F975-294C-9C82-48D1E7B712BC}" srcId="{705CBBC0-0E68-424F-85D2-E7DAC0C388B6}" destId="{48810DE5-E7D4-D941-8BA3-BBF26381AF60}" srcOrd="3" destOrd="0" parTransId="{AADD0A66-0747-F24C-AAD6-F9B4C2185DBC}" sibTransId="{D26231BF-775E-8C4F-8729-FE1C6D09F473}"/>
    <dgm:cxn modelId="{1C96196E-1099-E046-B45C-DD3B58B7FB64}" srcId="{705CBBC0-0E68-424F-85D2-E7DAC0C388B6}" destId="{0BD133D1-0897-944D-B7A9-6C39B82CCC1F}" srcOrd="1" destOrd="0" parTransId="{51E054A5-00D2-464A-905C-B8E0EC769C28}" sibTransId="{24899F01-BC50-1647-90C4-A8307AF71F15}"/>
    <dgm:cxn modelId="{D2717079-FD75-9544-AAB4-8990F5A3DA2E}" srcId="{705CBBC0-0E68-424F-85D2-E7DAC0C388B6}" destId="{285E6F6C-12C9-F642-820C-6B3E286FCB5D}" srcOrd="2" destOrd="0" parTransId="{7DDED381-0DBC-8443-9B1B-7146D8DC2D1E}" sibTransId="{B9159E34-BAE6-AF4A-BAEC-AAB9706418C3}"/>
    <dgm:cxn modelId="{5F59F696-0A68-BD41-91B3-3B6EEE1038B7}" type="presOf" srcId="{0BD133D1-0897-944D-B7A9-6C39B82CCC1F}" destId="{58904253-5B70-E144-BABA-55E3AA37D5F0}" srcOrd="0" destOrd="0" presId="urn:microsoft.com/office/officeart/2005/8/layout/default"/>
    <dgm:cxn modelId="{0A83B197-142F-D642-A153-C7445E72FBC2}" srcId="{705CBBC0-0E68-424F-85D2-E7DAC0C388B6}" destId="{C3C28365-2D66-404A-B006-6BB8B8E1EE43}" srcOrd="4" destOrd="0" parTransId="{13FEE412-BA8B-544D-AFEC-366E424CDC23}" sibTransId="{A578E260-D590-5141-85E3-70E19D7B3E30}"/>
    <dgm:cxn modelId="{FD6539B7-67E8-4A7E-B790-CC978760FE8A}" srcId="{705CBBC0-0E68-424F-85D2-E7DAC0C388B6}" destId="{DF94476A-C323-4FA3-86CC-DF812BAE3F7F}" srcOrd="5" destOrd="0" parTransId="{3B970189-E8B2-4D49-B6DE-F4B478646E06}" sibTransId="{DB0FBE2C-68B5-4B36-92E2-F5A8BABD9A55}"/>
    <dgm:cxn modelId="{7E6D64C9-74E3-DD46-B0A6-ACBCA655735C}" type="presOf" srcId="{D0153052-A9E5-B344-848B-9D1B597FE1AA}" destId="{07902AF2-D7AA-F043-AB82-39CFFDA0FDB5}" srcOrd="0" destOrd="0" presId="urn:microsoft.com/office/officeart/2005/8/layout/default"/>
    <dgm:cxn modelId="{05900BCB-10C1-0D4F-B644-C8738133D7D3}" srcId="{705CBBC0-0E68-424F-85D2-E7DAC0C388B6}" destId="{5BA827FD-E315-6249-8368-83DB24009AD3}" srcOrd="7" destOrd="0" parTransId="{052E1FA8-CA77-0543-A24C-0A7C52A66199}" sibTransId="{DF243A6D-290C-A54B-A1B3-D695B187AE1B}"/>
    <dgm:cxn modelId="{3E00B0D1-7439-4094-A57C-6A0F206D3605}" type="presOf" srcId="{DF94476A-C323-4FA3-86CC-DF812BAE3F7F}" destId="{1DB4235D-A864-4C97-86FD-562553C8307E}" srcOrd="0" destOrd="0" presId="urn:microsoft.com/office/officeart/2005/8/layout/default"/>
    <dgm:cxn modelId="{A53A3BD9-C416-4649-98D7-DEE250E02071}" srcId="{705CBBC0-0E68-424F-85D2-E7DAC0C388B6}" destId="{D0153052-A9E5-B344-848B-9D1B597FE1AA}" srcOrd="6" destOrd="0" parTransId="{A2953F03-C124-0C47-8B7A-12414F6051BE}" sibTransId="{133768B4-CEFF-BE4F-8705-C0D4366CE66B}"/>
    <dgm:cxn modelId="{0587789B-A880-004E-8B0E-93C4C6B4B6B8}" type="presParOf" srcId="{7A24E677-6FAA-F64F-8C5B-EE3A3F51AC79}" destId="{E9DC9205-2792-0E48-A602-456DD9FA7917}" srcOrd="0" destOrd="0" presId="urn:microsoft.com/office/officeart/2005/8/layout/default"/>
    <dgm:cxn modelId="{CE189B23-3379-904E-9C3F-70774EE6639A}" type="presParOf" srcId="{7A24E677-6FAA-F64F-8C5B-EE3A3F51AC79}" destId="{70B9C2E2-9A17-7A47-AC43-9EA2F8C91B8C}" srcOrd="1" destOrd="0" presId="urn:microsoft.com/office/officeart/2005/8/layout/default"/>
    <dgm:cxn modelId="{E1AB8F5C-4970-B540-A61B-F3482C76035F}" type="presParOf" srcId="{7A24E677-6FAA-F64F-8C5B-EE3A3F51AC79}" destId="{58904253-5B70-E144-BABA-55E3AA37D5F0}" srcOrd="2" destOrd="0" presId="urn:microsoft.com/office/officeart/2005/8/layout/default"/>
    <dgm:cxn modelId="{FD51585C-9AEC-E244-B14A-6741DB9DAE80}" type="presParOf" srcId="{7A24E677-6FAA-F64F-8C5B-EE3A3F51AC79}" destId="{A7E6FCA3-F036-6244-ACCB-9B927782BFE2}" srcOrd="3" destOrd="0" presId="urn:microsoft.com/office/officeart/2005/8/layout/default"/>
    <dgm:cxn modelId="{677C42C1-CF6A-1942-BD3C-E6D1EA7BC2FA}" type="presParOf" srcId="{7A24E677-6FAA-F64F-8C5B-EE3A3F51AC79}" destId="{B541DEBD-6254-3F44-ABAB-42F7DA2B96B5}" srcOrd="4" destOrd="0" presId="urn:microsoft.com/office/officeart/2005/8/layout/default"/>
    <dgm:cxn modelId="{BFCEA153-4A4A-4F4D-88FA-27451DE733BD}" type="presParOf" srcId="{7A24E677-6FAA-F64F-8C5B-EE3A3F51AC79}" destId="{CF3F30BB-91DD-9B4F-93C7-A434ED69C054}" srcOrd="5" destOrd="0" presId="urn:microsoft.com/office/officeart/2005/8/layout/default"/>
    <dgm:cxn modelId="{71D4FAE9-22D6-044C-A4FC-4919A3CB93D5}" type="presParOf" srcId="{7A24E677-6FAA-F64F-8C5B-EE3A3F51AC79}" destId="{9DBD7B01-C454-4E40-AC67-431C1846AD18}" srcOrd="6" destOrd="0" presId="urn:microsoft.com/office/officeart/2005/8/layout/default"/>
    <dgm:cxn modelId="{D7ED9F45-66ED-694D-BF2B-80E2C0833349}" type="presParOf" srcId="{7A24E677-6FAA-F64F-8C5B-EE3A3F51AC79}" destId="{43717605-04D4-6F4F-A854-FF9FCBD24C2D}" srcOrd="7" destOrd="0" presId="urn:microsoft.com/office/officeart/2005/8/layout/default"/>
    <dgm:cxn modelId="{74EDC3C0-605F-0645-9311-80F52C312A51}" type="presParOf" srcId="{7A24E677-6FAA-F64F-8C5B-EE3A3F51AC79}" destId="{F9363152-2F6C-F048-9791-2B5C261F19B0}" srcOrd="8" destOrd="0" presId="urn:microsoft.com/office/officeart/2005/8/layout/default"/>
    <dgm:cxn modelId="{F349F5B3-9001-2A49-B020-BB8B7F15E546}" type="presParOf" srcId="{7A24E677-6FAA-F64F-8C5B-EE3A3F51AC79}" destId="{62DC08F3-5820-F347-AA90-4D5DB8D9BA5F}" srcOrd="9" destOrd="0" presId="urn:microsoft.com/office/officeart/2005/8/layout/default"/>
    <dgm:cxn modelId="{06D98273-07E3-4285-ACE1-CA2FCCDF16CE}" type="presParOf" srcId="{7A24E677-6FAA-F64F-8C5B-EE3A3F51AC79}" destId="{1DB4235D-A864-4C97-86FD-562553C8307E}" srcOrd="10" destOrd="0" presId="urn:microsoft.com/office/officeart/2005/8/layout/default"/>
    <dgm:cxn modelId="{EC79D4BC-1D6F-4BB6-8865-5B5C12D599E9}" type="presParOf" srcId="{7A24E677-6FAA-F64F-8C5B-EE3A3F51AC79}" destId="{B45EBB77-5060-43AD-AAF5-14279CAA3BFD}" srcOrd="11" destOrd="0" presId="urn:microsoft.com/office/officeart/2005/8/layout/default"/>
    <dgm:cxn modelId="{7E2EABC9-E2A2-684F-99F1-31561584E5BF}" type="presParOf" srcId="{7A24E677-6FAA-F64F-8C5B-EE3A3F51AC79}" destId="{07902AF2-D7AA-F043-AB82-39CFFDA0FDB5}" srcOrd="12" destOrd="0" presId="urn:microsoft.com/office/officeart/2005/8/layout/default"/>
    <dgm:cxn modelId="{54546FE6-5450-2F4F-BC77-4371385C2573}" type="presParOf" srcId="{7A24E677-6FAA-F64F-8C5B-EE3A3F51AC79}" destId="{3A551EAF-0F68-5447-A777-99C82446FD7E}" srcOrd="13" destOrd="0" presId="urn:microsoft.com/office/officeart/2005/8/layout/default"/>
    <dgm:cxn modelId="{BA716A5F-E790-1B4A-9C3E-8CD6FB1B568B}" type="presParOf" srcId="{7A24E677-6FAA-F64F-8C5B-EE3A3F51AC79}" destId="{BA459F2E-638C-444B-8E59-15748D5A1DD6}"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3A9D0305-4584-4B01-BF88-C229814B319B}" type="doc">
      <dgm:prSet loTypeId="urn:microsoft.com/office/officeart/2005/8/layout/pyramid2" loCatId="list" qsTypeId="urn:microsoft.com/office/officeart/2005/8/quickstyle/3d2" qsCatId="3D" csTypeId="urn:microsoft.com/office/officeart/2005/8/colors/accent1_2" csCatId="accent1" phldr="1"/>
      <dgm:spPr/>
    </dgm:pt>
    <dgm:pt modelId="{E05D28B8-C582-42B4-9993-6FD49E4EAC0B}">
      <dgm:prSet phldrT="[Text]"/>
      <dgm:spPr>
        <a:solidFill>
          <a:schemeClr val="accent4">
            <a:alpha val="90000"/>
          </a:schemeClr>
        </a:solidFill>
        <a:effectLst>
          <a:reflection blurRad="6350" stA="50000" endA="300" endPos="55000" dir="5400000" sy="-100000" algn="bl" rotWithShape="0"/>
        </a:effectLst>
      </dgm:spPr>
      <dgm:t>
        <a:bodyPr/>
        <a:lstStyle/>
        <a:p>
          <a:r>
            <a:rPr lang="en-US" dirty="0"/>
            <a:t>Goals</a:t>
          </a:r>
        </a:p>
      </dgm:t>
    </dgm:pt>
    <dgm:pt modelId="{0A916AC9-A150-45C0-8A0F-DB6B702F5574}" type="parTrans" cxnId="{DB335563-BF07-4AB8-9B45-783376F50DE1}">
      <dgm:prSet/>
      <dgm:spPr/>
      <dgm:t>
        <a:bodyPr/>
        <a:lstStyle/>
        <a:p>
          <a:endParaRPr lang="en-US"/>
        </a:p>
      </dgm:t>
    </dgm:pt>
    <dgm:pt modelId="{47C97154-8A9B-4FF7-B4B8-F11BB9D9045C}" type="sibTrans" cxnId="{DB335563-BF07-4AB8-9B45-783376F50DE1}">
      <dgm:prSet/>
      <dgm:spPr/>
      <dgm:t>
        <a:bodyPr/>
        <a:lstStyle/>
        <a:p>
          <a:endParaRPr lang="en-US"/>
        </a:p>
      </dgm:t>
    </dgm:pt>
    <dgm:pt modelId="{424C05F9-250A-450E-B4C8-934F41B8A8DE}">
      <dgm:prSet phldrT="[Text]"/>
      <dgm:spPr>
        <a:solidFill>
          <a:schemeClr val="accent6">
            <a:alpha val="90000"/>
          </a:schemeClr>
        </a:solidFill>
        <a:effectLst>
          <a:reflection blurRad="6350" stA="50000" endA="300" endPos="55000" dir="5400000" sy="-100000" algn="bl" rotWithShape="0"/>
        </a:effectLst>
      </dgm:spPr>
      <dgm:t>
        <a:bodyPr/>
        <a:lstStyle/>
        <a:p>
          <a:r>
            <a:rPr lang="en-US" dirty="0"/>
            <a:t>Standards</a:t>
          </a:r>
        </a:p>
      </dgm:t>
    </dgm:pt>
    <dgm:pt modelId="{2A84EF6E-7083-45F4-B2B6-3F9C316420F3}" type="parTrans" cxnId="{214969AB-4C2D-4082-A1CB-0F07FAA4DA76}">
      <dgm:prSet/>
      <dgm:spPr/>
      <dgm:t>
        <a:bodyPr/>
        <a:lstStyle/>
        <a:p>
          <a:endParaRPr lang="en-US"/>
        </a:p>
      </dgm:t>
    </dgm:pt>
    <dgm:pt modelId="{0532AC42-954E-45C4-8980-FD400BEA064C}" type="sibTrans" cxnId="{214969AB-4C2D-4082-A1CB-0F07FAA4DA76}">
      <dgm:prSet/>
      <dgm:spPr/>
      <dgm:t>
        <a:bodyPr/>
        <a:lstStyle/>
        <a:p>
          <a:endParaRPr lang="en-US"/>
        </a:p>
      </dgm:t>
    </dgm:pt>
    <dgm:pt modelId="{EE78F37C-4C37-4DC7-B7C8-5B6C2B48C53D}">
      <dgm:prSet phldrT="[Text]"/>
      <dgm:spPr>
        <a:solidFill>
          <a:srgbClr val="7030A0">
            <a:alpha val="90000"/>
          </a:srgbClr>
        </a:solidFill>
        <a:effectLst>
          <a:reflection blurRad="6350" stA="50000" endA="300" endPos="55000" dir="5400000" sy="-100000" algn="bl" rotWithShape="0"/>
        </a:effectLst>
      </dgm:spPr>
      <dgm:t>
        <a:bodyPr/>
        <a:lstStyle/>
        <a:p>
          <a:r>
            <a:rPr lang="en-US" dirty="0"/>
            <a:t>Metrics</a:t>
          </a:r>
        </a:p>
      </dgm:t>
    </dgm:pt>
    <dgm:pt modelId="{A2EDA66E-8F46-4E75-A2B8-C0A77AC54A5B}" type="parTrans" cxnId="{DB80F36F-BCA8-4398-ADE6-0B202D1BA559}">
      <dgm:prSet/>
      <dgm:spPr/>
      <dgm:t>
        <a:bodyPr/>
        <a:lstStyle/>
        <a:p>
          <a:endParaRPr lang="en-US"/>
        </a:p>
      </dgm:t>
    </dgm:pt>
    <dgm:pt modelId="{44E65D87-65B3-4790-B1EA-678E600172B4}" type="sibTrans" cxnId="{DB80F36F-BCA8-4398-ADE6-0B202D1BA559}">
      <dgm:prSet/>
      <dgm:spPr/>
      <dgm:t>
        <a:bodyPr/>
        <a:lstStyle/>
        <a:p>
          <a:endParaRPr lang="en-US"/>
        </a:p>
      </dgm:t>
    </dgm:pt>
    <dgm:pt modelId="{07EDE762-2FE1-44C9-9FAF-EA782D04031D}">
      <dgm:prSet phldrT="[Text]"/>
      <dgm:spPr>
        <a:solidFill>
          <a:srgbClr val="C00000">
            <a:alpha val="90000"/>
          </a:srgbClr>
        </a:solidFill>
        <a:effectLst>
          <a:reflection blurRad="6350" stA="50000" endA="300" endPos="55000" dir="5400000" sy="-100000" algn="bl" rotWithShape="0"/>
        </a:effectLst>
      </dgm:spPr>
      <dgm:t>
        <a:bodyPr/>
        <a:lstStyle/>
        <a:p>
          <a:r>
            <a:rPr lang="en-US" dirty="0"/>
            <a:t>Reports</a:t>
          </a:r>
        </a:p>
      </dgm:t>
    </dgm:pt>
    <dgm:pt modelId="{4EE9BFD6-8D85-4E73-B02F-E8DA0A70E489}" type="parTrans" cxnId="{8E5C1754-8F6F-483E-A13A-673DF92342B9}">
      <dgm:prSet/>
      <dgm:spPr/>
      <dgm:t>
        <a:bodyPr/>
        <a:lstStyle/>
        <a:p>
          <a:endParaRPr lang="en-US"/>
        </a:p>
      </dgm:t>
    </dgm:pt>
    <dgm:pt modelId="{D90C911B-5DB7-4950-84EB-E13735029ECB}" type="sibTrans" cxnId="{8E5C1754-8F6F-483E-A13A-673DF92342B9}">
      <dgm:prSet/>
      <dgm:spPr/>
      <dgm:t>
        <a:bodyPr/>
        <a:lstStyle/>
        <a:p>
          <a:endParaRPr lang="en-US"/>
        </a:p>
      </dgm:t>
    </dgm:pt>
    <dgm:pt modelId="{56C246A1-CE67-4425-9FD0-A070E7F8AB6F}" type="pres">
      <dgm:prSet presAssocID="{3A9D0305-4584-4B01-BF88-C229814B319B}" presName="compositeShape" presStyleCnt="0">
        <dgm:presLayoutVars>
          <dgm:dir/>
          <dgm:resizeHandles/>
        </dgm:presLayoutVars>
      </dgm:prSet>
      <dgm:spPr/>
    </dgm:pt>
    <dgm:pt modelId="{A315D497-5815-400A-B85E-45110A839E25}" type="pres">
      <dgm:prSet presAssocID="{3A9D0305-4584-4B01-BF88-C229814B319B}" presName="pyramid" presStyleLbl="node1" presStyleIdx="0" presStyleCnt="1" custLinFactNeighborY="-290"/>
      <dgm:spPr>
        <a:solidFill>
          <a:schemeClr val="accent5"/>
        </a:solidFill>
        <a:effectLst>
          <a:outerShdw blurRad="63500" sx="102000" sy="102000" algn="ctr" rotWithShape="0">
            <a:prstClr val="black">
              <a:alpha val="40000"/>
            </a:prstClr>
          </a:outerShdw>
        </a:effectLst>
        <a:scene3d>
          <a:camera prst="orthographicFront"/>
          <a:lightRig rig="threePt" dir="t">
            <a:rot lat="0" lon="0" rev="7500000"/>
          </a:lightRig>
        </a:scene3d>
        <a:sp3d prstMaterial="plastic">
          <a:bevelT w="127000" h="25400" prst="softRound"/>
        </a:sp3d>
      </dgm:spPr>
    </dgm:pt>
    <dgm:pt modelId="{E2A80F4B-DAF2-42A8-9F6C-4C814D415ABD}" type="pres">
      <dgm:prSet presAssocID="{3A9D0305-4584-4B01-BF88-C229814B319B}" presName="theList" presStyleCnt="0"/>
      <dgm:spPr/>
    </dgm:pt>
    <dgm:pt modelId="{1EE91059-208F-4768-AA0C-E0CC20D8375D}" type="pres">
      <dgm:prSet presAssocID="{E05D28B8-C582-42B4-9993-6FD49E4EAC0B}" presName="aNode" presStyleLbl="fgAcc1" presStyleIdx="0" presStyleCnt="4">
        <dgm:presLayoutVars>
          <dgm:bulletEnabled val="1"/>
        </dgm:presLayoutVars>
      </dgm:prSet>
      <dgm:spPr/>
    </dgm:pt>
    <dgm:pt modelId="{6F6D8651-1539-41C8-B101-239E9A4280E0}" type="pres">
      <dgm:prSet presAssocID="{E05D28B8-C582-42B4-9993-6FD49E4EAC0B}" presName="aSpace" presStyleCnt="0"/>
      <dgm:spPr/>
    </dgm:pt>
    <dgm:pt modelId="{30A604D1-24EF-428F-A815-4A496E6950E8}" type="pres">
      <dgm:prSet presAssocID="{424C05F9-250A-450E-B4C8-934F41B8A8DE}" presName="aNode" presStyleLbl="fgAcc1" presStyleIdx="1" presStyleCnt="4">
        <dgm:presLayoutVars>
          <dgm:bulletEnabled val="1"/>
        </dgm:presLayoutVars>
      </dgm:prSet>
      <dgm:spPr/>
    </dgm:pt>
    <dgm:pt modelId="{BC38EE7D-581C-4419-8C30-549108CBBB3A}" type="pres">
      <dgm:prSet presAssocID="{424C05F9-250A-450E-B4C8-934F41B8A8DE}" presName="aSpace" presStyleCnt="0"/>
      <dgm:spPr/>
    </dgm:pt>
    <dgm:pt modelId="{A3E3850D-F17D-4B4E-A89D-BE2153ACC0C9}" type="pres">
      <dgm:prSet presAssocID="{EE78F37C-4C37-4DC7-B7C8-5B6C2B48C53D}" presName="aNode" presStyleLbl="fgAcc1" presStyleIdx="2" presStyleCnt="4">
        <dgm:presLayoutVars>
          <dgm:bulletEnabled val="1"/>
        </dgm:presLayoutVars>
      </dgm:prSet>
      <dgm:spPr/>
    </dgm:pt>
    <dgm:pt modelId="{AA59A3F4-4D78-4CE0-97FB-CE9FD5C466B8}" type="pres">
      <dgm:prSet presAssocID="{EE78F37C-4C37-4DC7-B7C8-5B6C2B48C53D}" presName="aSpace" presStyleCnt="0"/>
      <dgm:spPr/>
    </dgm:pt>
    <dgm:pt modelId="{A322ACB7-438D-4A31-A5EB-3FEBE316B0FF}" type="pres">
      <dgm:prSet presAssocID="{07EDE762-2FE1-44C9-9FAF-EA782D04031D}" presName="aNode" presStyleLbl="fgAcc1" presStyleIdx="3" presStyleCnt="4">
        <dgm:presLayoutVars>
          <dgm:bulletEnabled val="1"/>
        </dgm:presLayoutVars>
      </dgm:prSet>
      <dgm:spPr/>
    </dgm:pt>
    <dgm:pt modelId="{6065DD19-63EA-4636-8FEC-1ED0D31B1D3A}" type="pres">
      <dgm:prSet presAssocID="{07EDE762-2FE1-44C9-9FAF-EA782D04031D}" presName="aSpace" presStyleCnt="0"/>
      <dgm:spPr/>
    </dgm:pt>
  </dgm:ptLst>
  <dgm:cxnLst>
    <dgm:cxn modelId="{FE217115-E217-442E-ACE4-F92009518D0B}" type="presOf" srcId="{424C05F9-250A-450E-B4C8-934F41B8A8DE}" destId="{30A604D1-24EF-428F-A815-4A496E6950E8}" srcOrd="0" destOrd="0" presId="urn:microsoft.com/office/officeart/2005/8/layout/pyramid2"/>
    <dgm:cxn modelId="{DB335563-BF07-4AB8-9B45-783376F50DE1}" srcId="{3A9D0305-4584-4B01-BF88-C229814B319B}" destId="{E05D28B8-C582-42B4-9993-6FD49E4EAC0B}" srcOrd="0" destOrd="0" parTransId="{0A916AC9-A150-45C0-8A0F-DB6B702F5574}" sibTransId="{47C97154-8A9B-4FF7-B4B8-F11BB9D9045C}"/>
    <dgm:cxn modelId="{DB80F36F-BCA8-4398-ADE6-0B202D1BA559}" srcId="{3A9D0305-4584-4B01-BF88-C229814B319B}" destId="{EE78F37C-4C37-4DC7-B7C8-5B6C2B48C53D}" srcOrd="2" destOrd="0" parTransId="{A2EDA66E-8F46-4E75-A2B8-C0A77AC54A5B}" sibTransId="{44E65D87-65B3-4790-B1EA-678E600172B4}"/>
    <dgm:cxn modelId="{94001553-31C2-470F-A398-42CC93A9C74D}" type="presOf" srcId="{EE78F37C-4C37-4DC7-B7C8-5B6C2B48C53D}" destId="{A3E3850D-F17D-4B4E-A89D-BE2153ACC0C9}" srcOrd="0" destOrd="0" presId="urn:microsoft.com/office/officeart/2005/8/layout/pyramid2"/>
    <dgm:cxn modelId="{8E5C1754-8F6F-483E-A13A-673DF92342B9}" srcId="{3A9D0305-4584-4B01-BF88-C229814B319B}" destId="{07EDE762-2FE1-44C9-9FAF-EA782D04031D}" srcOrd="3" destOrd="0" parTransId="{4EE9BFD6-8D85-4E73-B02F-E8DA0A70E489}" sibTransId="{D90C911B-5DB7-4950-84EB-E13735029ECB}"/>
    <dgm:cxn modelId="{AFB3EE7F-FEAA-4E90-A877-B8D3D591BAF1}" type="presOf" srcId="{3A9D0305-4584-4B01-BF88-C229814B319B}" destId="{56C246A1-CE67-4425-9FD0-A070E7F8AB6F}" srcOrd="0" destOrd="0" presId="urn:microsoft.com/office/officeart/2005/8/layout/pyramid2"/>
    <dgm:cxn modelId="{214969AB-4C2D-4082-A1CB-0F07FAA4DA76}" srcId="{3A9D0305-4584-4B01-BF88-C229814B319B}" destId="{424C05F9-250A-450E-B4C8-934F41B8A8DE}" srcOrd="1" destOrd="0" parTransId="{2A84EF6E-7083-45F4-B2B6-3F9C316420F3}" sibTransId="{0532AC42-954E-45C4-8980-FD400BEA064C}"/>
    <dgm:cxn modelId="{834516B2-CC5F-41EF-9A0C-F1B3A34C5D70}" type="presOf" srcId="{E05D28B8-C582-42B4-9993-6FD49E4EAC0B}" destId="{1EE91059-208F-4768-AA0C-E0CC20D8375D}" srcOrd="0" destOrd="0" presId="urn:microsoft.com/office/officeart/2005/8/layout/pyramid2"/>
    <dgm:cxn modelId="{BE0874F0-986C-4C27-9D76-51F217E19006}" type="presOf" srcId="{07EDE762-2FE1-44C9-9FAF-EA782D04031D}" destId="{A322ACB7-438D-4A31-A5EB-3FEBE316B0FF}" srcOrd="0" destOrd="0" presId="urn:microsoft.com/office/officeart/2005/8/layout/pyramid2"/>
    <dgm:cxn modelId="{91224808-EB74-42DE-AE4F-4B74C0FC2905}" type="presParOf" srcId="{56C246A1-CE67-4425-9FD0-A070E7F8AB6F}" destId="{A315D497-5815-400A-B85E-45110A839E25}" srcOrd="0" destOrd="0" presId="urn:microsoft.com/office/officeart/2005/8/layout/pyramid2"/>
    <dgm:cxn modelId="{7764F1C6-6CA6-46E4-826E-FCE145D03682}" type="presParOf" srcId="{56C246A1-CE67-4425-9FD0-A070E7F8AB6F}" destId="{E2A80F4B-DAF2-42A8-9F6C-4C814D415ABD}" srcOrd="1" destOrd="0" presId="urn:microsoft.com/office/officeart/2005/8/layout/pyramid2"/>
    <dgm:cxn modelId="{CFFEEA95-B38A-486C-BE06-77B975E0DA70}" type="presParOf" srcId="{E2A80F4B-DAF2-42A8-9F6C-4C814D415ABD}" destId="{1EE91059-208F-4768-AA0C-E0CC20D8375D}" srcOrd="0" destOrd="0" presId="urn:microsoft.com/office/officeart/2005/8/layout/pyramid2"/>
    <dgm:cxn modelId="{2D6B4D3C-686D-4969-B679-1A0BB87763EE}" type="presParOf" srcId="{E2A80F4B-DAF2-42A8-9F6C-4C814D415ABD}" destId="{6F6D8651-1539-41C8-B101-239E9A4280E0}" srcOrd="1" destOrd="0" presId="urn:microsoft.com/office/officeart/2005/8/layout/pyramid2"/>
    <dgm:cxn modelId="{BDDB008F-7F2E-4FAF-A75B-759ABFFCCDA8}" type="presParOf" srcId="{E2A80F4B-DAF2-42A8-9F6C-4C814D415ABD}" destId="{30A604D1-24EF-428F-A815-4A496E6950E8}" srcOrd="2" destOrd="0" presId="urn:microsoft.com/office/officeart/2005/8/layout/pyramid2"/>
    <dgm:cxn modelId="{1CD87AE8-F61D-40FD-896D-08B0CC384BA8}" type="presParOf" srcId="{E2A80F4B-DAF2-42A8-9F6C-4C814D415ABD}" destId="{BC38EE7D-581C-4419-8C30-549108CBBB3A}" srcOrd="3" destOrd="0" presId="urn:microsoft.com/office/officeart/2005/8/layout/pyramid2"/>
    <dgm:cxn modelId="{8C7275D0-9874-403F-9FC1-400C8A4727F9}" type="presParOf" srcId="{E2A80F4B-DAF2-42A8-9F6C-4C814D415ABD}" destId="{A3E3850D-F17D-4B4E-A89D-BE2153ACC0C9}" srcOrd="4" destOrd="0" presId="urn:microsoft.com/office/officeart/2005/8/layout/pyramid2"/>
    <dgm:cxn modelId="{A4238F97-2B65-4224-B829-E954CB349A51}" type="presParOf" srcId="{E2A80F4B-DAF2-42A8-9F6C-4C814D415ABD}" destId="{AA59A3F4-4D78-4CE0-97FB-CE9FD5C466B8}" srcOrd="5" destOrd="0" presId="urn:microsoft.com/office/officeart/2005/8/layout/pyramid2"/>
    <dgm:cxn modelId="{F25C945F-1105-4808-B5F2-AB8296852034}" type="presParOf" srcId="{E2A80F4B-DAF2-42A8-9F6C-4C814D415ABD}" destId="{A322ACB7-438D-4A31-A5EB-3FEBE316B0FF}" srcOrd="6" destOrd="0" presId="urn:microsoft.com/office/officeart/2005/8/layout/pyramid2"/>
    <dgm:cxn modelId="{0BBA30DF-112E-40AE-BB08-AA036F335394}" type="presParOf" srcId="{E2A80F4B-DAF2-42A8-9F6C-4C814D415ABD}" destId="{6065DD19-63EA-4636-8FEC-1ED0D31B1D3A}"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A9D0305-4584-4B01-BF88-C229814B319B}" type="doc">
      <dgm:prSet loTypeId="urn:microsoft.com/office/officeart/2005/8/layout/pyramid2" loCatId="list" qsTypeId="urn:microsoft.com/office/officeart/2005/8/quickstyle/3d2" qsCatId="3D" csTypeId="urn:microsoft.com/office/officeart/2005/8/colors/accent1_2" csCatId="accent1" phldr="1"/>
      <dgm:spPr/>
    </dgm:pt>
    <dgm:pt modelId="{E05D28B8-C582-42B4-9993-6FD49E4EAC0B}">
      <dgm:prSet phldrT="[Text]"/>
      <dgm:spPr>
        <a:solidFill>
          <a:schemeClr val="accent4">
            <a:alpha val="90000"/>
          </a:schemeClr>
        </a:solidFill>
        <a:effectLst>
          <a:reflection blurRad="6350" stA="50000" endA="300" endPos="55000" dir="5400000" sy="-100000" algn="bl" rotWithShape="0"/>
        </a:effectLst>
      </dgm:spPr>
      <dgm:t>
        <a:bodyPr/>
        <a:lstStyle/>
        <a:p>
          <a:r>
            <a:rPr lang="en-US" dirty="0">
              <a:solidFill>
                <a:schemeClr val="tx1"/>
              </a:solidFill>
            </a:rPr>
            <a:t>Goals</a:t>
          </a:r>
        </a:p>
      </dgm:t>
    </dgm:pt>
    <dgm:pt modelId="{0A916AC9-A150-45C0-8A0F-DB6B702F5574}" type="parTrans" cxnId="{DB335563-BF07-4AB8-9B45-783376F50DE1}">
      <dgm:prSet/>
      <dgm:spPr/>
      <dgm:t>
        <a:bodyPr/>
        <a:lstStyle/>
        <a:p>
          <a:endParaRPr lang="en-US"/>
        </a:p>
      </dgm:t>
    </dgm:pt>
    <dgm:pt modelId="{47C97154-8A9B-4FF7-B4B8-F11BB9D9045C}" type="sibTrans" cxnId="{DB335563-BF07-4AB8-9B45-783376F50DE1}">
      <dgm:prSet/>
      <dgm:spPr/>
      <dgm:t>
        <a:bodyPr/>
        <a:lstStyle/>
        <a:p>
          <a:endParaRPr lang="en-US"/>
        </a:p>
      </dgm:t>
    </dgm:pt>
    <dgm:pt modelId="{424C05F9-250A-450E-B4C8-934F41B8A8DE}">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Standards</a:t>
          </a:r>
        </a:p>
      </dgm:t>
    </dgm:pt>
    <dgm:pt modelId="{2A84EF6E-7083-45F4-B2B6-3F9C316420F3}" type="parTrans" cxnId="{214969AB-4C2D-4082-A1CB-0F07FAA4DA76}">
      <dgm:prSet/>
      <dgm:spPr/>
      <dgm:t>
        <a:bodyPr/>
        <a:lstStyle/>
        <a:p>
          <a:endParaRPr lang="en-US"/>
        </a:p>
      </dgm:t>
    </dgm:pt>
    <dgm:pt modelId="{0532AC42-954E-45C4-8980-FD400BEA064C}" type="sibTrans" cxnId="{214969AB-4C2D-4082-A1CB-0F07FAA4DA76}">
      <dgm:prSet/>
      <dgm:spPr/>
      <dgm:t>
        <a:bodyPr/>
        <a:lstStyle/>
        <a:p>
          <a:endParaRPr lang="en-US"/>
        </a:p>
      </dgm:t>
    </dgm:pt>
    <dgm:pt modelId="{EE78F37C-4C37-4DC7-B7C8-5B6C2B48C53D}">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Metrics</a:t>
          </a:r>
        </a:p>
      </dgm:t>
    </dgm:pt>
    <dgm:pt modelId="{A2EDA66E-8F46-4E75-A2B8-C0A77AC54A5B}" type="parTrans" cxnId="{DB80F36F-BCA8-4398-ADE6-0B202D1BA559}">
      <dgm:prSet/>
      <dgm:spPr/>
      <dgm:t>
        <a:bodyPr/>
        <a:lstStyle/>
        <a:p>
          <a:endParaRPr lang="en-US"/>
        </a:p>
      </dgm:t>
    </dgm:pt>
    <dgm:pt modelId="{44E65D87-65B3-4790-B1EA-678E600172B4}" type="sibTrans" cxnId="{DB80F36F-BCA8-4398-ADE6-0B202D1BA559}">
      <dgm:prSet/>
      <dgm:spPr/>
      <dgm:t>
        <a:bodyPr/>
        <a:lstStyle/>
        <a:p>
          <a:endParaRPr lang="en-US"/>
        </a:p>
      </dgm:t>
    </dgm:pt>
    <dgm:pt modelId="{07EDE762-2FE1-44C9-9FAF-EA782D04031D}">
      <dgm:prSet phldrT="[Text]"/>
      <dgm:spPr>
        <a:solidFill>
          <a:schemeClr val="accent5">
            <a:lumMod val="60000"/>
            <a:lumOff val="40000"/>
            <a:alpha val="90000"/>
          </a:schemeClr>
        </a:solidFill>
        <a:effectLst>
          <a:reflection blurRad="6350" stA="50000" endA="300" endPos="55000" dir="5400000" sy="-100000" algn="bl" rotWithShape="0"/>
        </a:effectLst>
      </dgm:spPr>
      <dgm:t>
        <a:bodyPr/>
        <a:lstStyle/>
        <a:p>
          <a:r>
            <a:rPr lang="en-US" dirty="0">
              <a:solidFill>
                <a:schemeClr val="bg1">
                  <a:lumMod val="65000"/>
                </a:schemeClr>
              </a:solidFill>
            </a:rPr>
            <a:t>Reports</a:t>
          </a:r>
        </a:p>
      </dgm:t>
    </dgm:pt>
    <dgm:pt modelId="{4EE9BFD6-8D85-4E73-B02F-E8DA0A70E489}" type="parTrans" cxnId="{8E5C1754-8F6F-483E-A13A-673DF92342B9}">
      <dgm:prSet/>
      <dgm:spPr/>
      <dgm:t>
        <a:bodyPr/>
        <a:lstStyle/>
        <a:p>
          <a:endParaRPr lang="en-US"/>
        </a:p>
      </dgm:t>
    </dgm:pt>
    <dgm:pt modelId="{D90C911B-5DB7-4950-84EB-E13735029ECB}" type="sibTrans" cxnId="{8E5C1754-8F6F-483E-A13A-673DF92342B9}">
      <dgm:prSet/>
      <dgm:spPr/>
      <dgm:t>
        <a:bodyPr/>
        <a:lstStyle/>
        <a:p>
          <a:endParaRPr lang="en-US"/>
        </a:p>
      </dgm:t>
    </dgm:pt>
    <dgm:pt modelId="{56C246A1-CE67-4425-9FD0-A070E7F8AB6F}" type="pres">
      <dgm:prSet presAssocID="{3A9D0305-4584-4B01-BF88-C229814B319B}" presName="compositeShape" presStyleCnt="0">
        <dgm:presLayoutVars>
          <dgm:dir/>
          <dgm:resizeHandles/>
        </dgm:presLayoutVars>
      </dgm:prSet>
      <dgm:spPr/>
    </dgm:pt>
    <dgm:pt modelId="{A315D497-5815-400A-B85E-45110A839E25}" type="pres">
      <dgm:prSet presAssocID="{3A9D0305-4584-4B01-BF88-C229814B319B}" presName="pyramid" presStyleLbl="node1" presStyleIdx="0" presStyleCnt="1" custLinFactNeighborY="-290"/>
      <dgm:spPr>
        <a:solidFill>
          <a:schemeClr val="accent5"/>
        </a:solidFill>
        <a:scene3d>
          <a:camera prst="orthographicFront"/>
          <a:lightRig rig="threePt" dir="t">
            <a:rot lat="0" lon="0" rev="7500000"/>
          </a:lightRig>
        </a:scene3d>
        <a:sp3d prstMaterial="plastic">
          <a:bevelT w="127000" h="25400" prst="softRound"/>
        </a:sp3d>
      </dgm:spPr>
    </dgm:pt>
    <dgm:pt modelId="{E2A80F4B-DAF2-42A8-9F6C-4C814D415ABD}" type="pres">
      <dgm:prSet presAssocID="{3A9D0305-4584-4B01-BF88-C229814B319B}" presName="theList" presStyleCnt="0"/>
      <dgm:spPr/>
    </dgm:pt>
    <dgm:pt modelId="{1EE91059-208F-4768-AA0C-E0CC20D8375D}" type="pres">
      <dgm:prSet presAssocID="{E05D28B8-C582-42B4-9993-6FD49E4EAC0B}" presName="aNode" presStyleLbl="fgAcc1" presStyleIdx="0" presStyleCnt="4">
        <dgm:presLayoutVars>
          <dgm:bulletEnabled val="1"/>
        </dgm:presLayoutVars>
      </dgm:prSet>
      <dgm:spPr/>
    </dgm:pt>
    <dgm:pt modelId="{6F6D8651-1539-41C8-B101-239E9A4280E0}" type="pres">
      <dgm:prSet presAssocID="{E05D28B8-C582-42B4-9993-6FD49E4EAC0B}" presName="aSpace" presStyleCnt="0"/>
      <dgm:spPr/>
    </dgm:pt>
    <dgm:pt modelId="{30A604D1-24EF-428F-A815-4A496E6950E8}" type="pres">
      <dgm:prSet presAssocID="{424C05F9-250A-450E-B4C8-934F41B8A8DE}" presName="aNode" presStyleLbl="fgAcc1" presStyleIdx="1" presStyleCnt="4">
        <dgm:presLayoutVars>
          <dgm:bulletEnabled val="1"/>
        </dgm:presLayoutVars>
      </dgm:prSet>
      <dgm:spPr/>
    </dgm:pt>
    <dgm:pt modelId="{BC38EE7D-581C-4419-8C30-549108CBBB3A}" type="pres">
      <dgm:prSet presAssocID="{424C05F9-250A-450E-B4C8-934F41B8A8DE}" presName="aSpace" presStyleCnt="0"/>
      <dgm:spPr/>
    </dgm:pt>
    <dgm:pt modelId="{A3E3850D-F17D-4B4E-A89D-BE2153ACC0C9}" type="pres">
      <dgm:prSet presAssocID="{EE78F37C-4C37-4DC7-B7C8-5B6C2B48C53D}" presName="aNode" presStyleLbl="fgAcc1" presStyleIdx="2" presStyleCnt="4">
        <dgm:presLayoutVars>
          <dgm:bulletEnabled val="1"/>
        </dgm:presLayoutVars>
      </dgm:prSet>
      <dgm:spPr/>
    </dgm:pt>
    <dgm:pt modelId="{AA59A3F4-4D78-4CE0-97FB-CE9FD5C466B8}" type="pres">
      <dgm:prSet presAssocID="{EE78F37C-4C37-4DC7-B7C8-5B6C2B48C53D}" presName="aSpace" presStyleCnt="0"/>
      <dgm:spPr/>
    </dgm:pt>
    <dgm:pt modelId="{A322ACB7-438D-4A31-A5EB-3FEBE316B0FF}" type="pres">
      <dgm:prSet presAssocID="{07EDE762-2FE1-44C9-9FAF-EA782D04031D}" presName="aNode" presStyleLbl="fgAcc1" presStyleIdx="3" presStyleCnt="4">
        <dgm:presLayoutVars>
          <dgm:bulletEnabled val="1"/>
        </dgm:presLayoutVars>
      </dgm:prSet>
      <dgm:spPr/>
    </dgm:pt>
    <dgm:pt modelId="{6065DD19-63EA-4636-8FEC-1ED0D31B1D3A}" type="pres">
      <dgm:prSet presAssocID="{07EDE762-2FE1-44C9-9FAF-EA782D04031D}" presName="aSpace" presStyleCnt="0"/>
      <dgm:spPr/>
    </dgm:pt>
  </dgm:ptLst>
  <dgm:cxnLst>
    <dgm:cxn modelId="{FE217115-E217-442E-ACE4-F92009518D0B}" type="presOf" srcId="{424C05F9-250A-450E-B4C8-934F41B8A8DE}" destId="{30A604D1-24EF-428F-A815-4A496E6950E8}" srcOrd="0" destOrd="0" presId="urn:microsoft.com/office/officeart/2005/8/layout/pyramid2"/>
    <dgm:cxn modelId="{DB335563-BF07-4AB8-9B45-783376F50DE1}" srcId="{3A9D0305-4584-4B01-BF88-C229814B319B}" destId="{E05D28B8-C582-42B4-9993-6FD49E4EAC0B}" srcOrd="0" destOrd="0" parTransId="{0A916AC9-A150-45C0-8A0F-DB6B702F5574}" sibTransId="{47C97154-8A9B-4FF7-B4B8-F11BB9D9045C}"/>
    <dgm:cxn modelId="{DB80F36F-BCA8-4398-ADE6-0B202D1BA559}" srcId="{3A9D0305-4584-4B01-BF88-C229814B319B}" destId="{EE78F37C-4C37-4DC7-B7C8-5B6C2B48C53D}" srcOrd="2" destOrd="0" parTransId="{A2EDA66E-8F46-4E75-A2B8-C0A77AC54A5B}" sibTransId="{44E65D87-65B3-4790-B1EA-678E600172B4}"/>
    <dgm:cxn modelId="{94001553-31C2-470F-A398-42CC93A9C74D}" type="presOf" srcId="{EE78F37C-4C37-4DC7-B7C8-5B6C2B48C53D}" destId="{A3E3850D-F17D-4B4E-A89D-BE2153ACC0C9}" srcOrd="0" destOrd="0" presId="urn:microsoft.com/office/officeart/2005/8/layout/pyramid2"/>
    <dgm:cxn modelId="{8E5C1754-8F6F-483E-A13A-673DF92342B9}" srcId="{3A9D0305-4584-4B01-BF88-C229814B319B}" destId="{07EDE762-2FE1-44C9-9FAF-EA782D04031D}" srcOrd="3" destOrd="0" parTransId="{4EE9BFD6-8D85-4E73-B02F-E8DA0A70E489}" sibTransId="{D90C911B-5DB7-4950-84EB-E13735029ECB}"/>
    <dgm:cxn modelId="{AFB3EE7F-FEAA-4E90-A877-B8D3D591BAF1}" type="presOf" srcId="{3A9D0305-4584-4B01-BF88-C229814B319B}" destId="{56C246A1-CE67-4425-9FD0-A070E7F8AB6F}" srcOrd="0" destOrd="0" presId="urn:microsoft.com/office/officeart/2005/8/layout/pyramid2"/>
    <dgm:cxn modelId="{214969AB-4C2D-4082-A1CB-0F07FAA4DA76}" srcId="{3A9D0305-4584-4B01-BF88-C229814B319B}" destId="{424C05F9-250A-450E-B4C8-934F41B8A8DE}" srcOrd="1" destOrd="0" parTransId="{2A84EF6E-7083-45F4-B2B6-3F9C316420F3}" sibTransId="{0532AC42-954E-45C4-8980-FD400BEA064C}"/>
    <dgm:cxn modelId="{834516B2-CC5F-41EF-9A0C-F1B3A34C5D70}" type="presOf" srcId="{E05D28B8-C582-42B4-9993-6FD49E4EAC0B}" destId="{1EE91059-208F-4768-AA0C-E0CC20D8375D}" srcOrd="0" destOrd="0" presId="urn:microsoft.com/office/officeart/2005/8/layout/pyramid2"/>
    <dgm:cxn modelId="{BE0874F0-986C-4C27-9D76-51F217E19006}" type="presOf" srcId="{07EDE762-2FE1-44C9-9FAF-EA782D04031D}" destId="{A322ACB7-438D-4A31-A5EB-3FEBE316B0FF}" srcOrd="0" destOrd="0" presId="urn:microsoft.com/office/officeart/2005/8/layout/pyramid2"/>
    <dgm:cxn modelId="{91224808-EB74-42DE-AE4F-4B74C0FC2905}" type="presParOf" srcId="{56C246A1-CE67-4425-9FD0-A070E7F8AB6F}" destId="{A315D497-5815-400A-B85E-45110A839E25}" srcOrd="0" destOrd="0" presId="urn:microsoft.com/office/officeart/2005/8/layout/pyramid2"/>
    <dgm:cxn modelId="{7764F1C6-6CA6-46E4-826E-FCE145D03682}" type="presParOf" srcId="{56C246A1-CE67-4425-9FD0-A070E7F8AB6F}" destId="{E2A80F4B-DAF2-42A8-9F6C-4C814D415ABD}" srcOrd="1" destOrd="0" presId="urn:microsoft.com/office/officeart/2005/8/layout/pyramid2"/>
    <dgm:cxn modelId="{CFFEEA95-B38A-486C-BE06-77B975E0DA70}" type="presParOf" srcId="{E2A80F4B-DAF2-42A8-9F6C-4C814D415ABD}" destId="{1EE91059-208F-4768-AA0C-E0CC20D8375D}" srcOrd="0" destOrd="0" presId="urn:microsoft.com/office/officeart/2005/8/layout/pyramid2"/>
    <dgm:cxn modelId="{2D6B4D3C-686D-4969-B679-1A0BB87763EE}" type="presParOf" srcId="{E2A80F4B-DAF2-42A8-9F6C-4C814D415ABD}" destId="{6F6D8651-1539-41C8-B101-239E9A4280E0}" srcOrd="1" destOrd="0" presId="urn:microsoft.com/office/officeart/2005/8/layout/pyramid2"/>
    <dgm:cxn modelId="{BDDB008F-7F2E-4FAF-A75B-759ABFFCCDA8}" type="presParOf" srcId="{E2A80F4B-DAF2-42A8-9F6C-4C814D415ABD}" destId="{30A604D1-24EF-428F-A815-4A496E6950E8}" srcOrd="2" destOrd="0" presId="urn:microsoft.com/office/officeart/2005/8/layout/pyramid2"/>
    <dgm:cxn modelId="{1CD87AE8-F61D-40FD-896D-08B0CC384BA8}" type="presParOf" srcId="{E2A80F4B-DAF2-42A8-9F6C-4C814D415ABD}" destId="{BC38EE7D-581C-4419-8C30-549108CBBB3A}" srcOrd="3" destOrd="0" presId="urn:microsoft.com/office/officeart/2005/8/layout/pyramid2"/>
    <dgm:cxn modelId="{8C7275D0-9874-403F-9FC1-400C8A4727F9}" type="presParOf" srcId="{E2A80F4B-DAF2-42A8-9F6C-4C814D415ABD}" destId="{A3E3850D-F17D-4B4E-A89D-BE2153ACC0C9}" srcOrd="4" destOrd="0" presId="urn:microsoft.com/office/officeart/2005/8/layout/pyramid2"/>
    <dgm:cxn modelId="{A4238F97-2B65-4224-B829-E954CB349A51}" type="presParOf" srcId="{E2A80F4B-DAF2-42A8-9F6C-4C814D415ABD}" destId="{AA59A3F4-4D78-4CE0-97FB-CE9FD5C466B8}" srcOrd="5" destOrd="0" presId="urn:microsoft.com/office/officeart/2005/8/layout/pyramid2"/>
    <dgm:cxn modelId="{F25C945F-1105-4808-B5F2-AB8296852034}" type="presParOf" srcId="{E2A80F4B-DAF2-42A8-9F6C-4C814D415ABD}" destId="{A322ACB7-438D-4A31-A5EB-3FEBE316B0FF}" srcOrd="6" destOrd="0" presId="urn:microsoft.com/office/officeart/2005/8/layout/pyramid2"/>
    <dgm:cxn modelId="{0BBA30DF-112E-40AE-BB08-AA036F335394}" type="presParOf" srcId="{E2A80F4B-DAF2-42A8-9F6C-4C814D415ABD}" destId="{6065DD19-63EA-4636-8FEC-1ED0D31B1D3A}"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452016" y="1081536"/>
          <a:ext cx="2676815" cy="2676815"/>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63500" sx="102000" sy="102000" algn="ctr" rotWithShape="0">
                  <a:prstClr val="black">
                    <a:alpha val="40000"/>
                  </a:prstClr>
                </a:outerShdw>
              </a:effectLst>
              <a:latin typeface="+mn-lt"/>
              <a:cs typeface="Malayalam MN" pitchFamily="2" charset="0"/>
            </a:rPr>
            <a:t>Program Elements</a:t>
          </a:r>
        </a:p>
      </dsp:txBody>
      <dsp:txXfrm>
        <a:off x="1844026" y="1473546"/>
        <a:ext cx="1892795" cy="1892795"/>
      </dsp:txXfrm>
    </dsp:sp>
    <dsp:sp modelId="{CA5114AD-DBBA-DC49-9899-E24C48D26DAB}">
      <dsp:nvSpPr>
        <dsp:cNvPr id="0" name=""/>
        <dsp:cNvSpPr/>
      </dsp:nvSpPr>
      <dsp:spPr>
        <a:xfrm>
          <a:off x="2067249" y="-6562"/>
          <a:ext cx="1446350" cy="1366567"/>
        </a:xfrm>
        <a:prstGeom prst="ellipse">
          <a:avLst/>
        </a:prstGeom>
        <a:solidFill>
          <a:schemeClr val="accent4"/>
        </a:solidFill>
        <a:ln w="19050" cap="flat" cmpd="sng" algn="ctr">
          <a:noFill/>
          <a:prstDash val="solid"/>
          <a:miter lim="800000"/>
        </a:ln>
        <a:effectLst>
          <a:glow rad="63500">
            <a:schemeClr val="accent2">
              <a:satMod val="175000"/>
              <a:alpha val="40000"/>
            </a:schemeClr>
          </a:glow>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63500" sx="102000" sy="102000" algn="ctr" rotWithShape="0">
                  <a:prstClr val="black">
                    <a:alpha val="40000"/>
                  </a:prstClr>
                </a:outerShdw>
              </a:effectLst>
              <a:latin typeface="+mn-lt"/>
              <a:cs typeface="Malayalam MN" pitchFamily="2" charset="0"/>
            </a:rPr>
            <a:t>Partnerships</a:t>
          </a:r>
        </a:p>
      </dsp:txBody>
      <dsp:txXfrm>
        <a:off x="2279062" y="193567"/>
        <a:ext cx="1022724" cy="966309"/>
      </dsp:txXfrm>
    </dsp:sp>
    <dsp:sp modelId="{EA0EFF2A-DAFC-4E4D-A776-162DF4FEFFFE}">
      <dsp:nvSpPr>
        <dsp:cNvPr id="0" name=""/>
        <dsp:cNvSpPr/>
      </dsp:nvSpPr>
      <dsp:spPr>
        <a:xfrm>
          <a:off x="3630895" y="879129"/>
          <a:ext cx="1338407" cy="1338407"/>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lumMod val="50000"/>
                </a:schemeClr>
              </a:solidFill>
              <a:effectLst/>
              <a:latin typeface="+mn-lt"/>
              <a:cs typeface="Malayalam MN" pitchFamily="2" charset="0"/>
            </a:rPr>
            <a:t>Employment Navigation</a:t>
          </a:r>
          <a:endParaRPr lang="en-US" sz="1400" b="0" kern="1200" dirty="0">
            <a:solidFill>
              <a:schemeClr val="bg1">
                <a:lumMod val="50000"/>
              </a:schemeClr>
            </a:solidFill>
            <a:latin typeface="+mn-lt"/>
            <a:cs typeface="Malayalam MN" pitchFamily="2" charset="0"/>
          </a:endParaRPr>
        </a:p>
      </dsp:txBody>
      <dsp:txXfrm>
        <a:off x="3826900" y="1075134"/>
        <a:ext cx="946397" cy="946397"/>
      </dsp:txXfrm>
    </dsp:sp>
    <dsp:sp modelId="{C027D90A-64E1-0149-AFC1-013BD88F2D3B}">
      <dsp:nvSpPr>
        <dsp:cNvPr id="0" name=""/>
        <dsp:cNvSpPr/>
      </dsp:nvSpPr>
      <dsp:spPr>
        <a:xfrm>
          <a:off x="3630895" y="2622351"/>
          <a:ext cx="1338407" cy="1338407"/>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kern="1200" dirty="0">
              <a:solidFill>
                <a:schemeClr val="bg1">
                  <a:lumMod val="50000"/>
                </a:schemeClr>
              </a:solidFill>
              <a:latin typeface="+mn-lt"/>
              <a:cs typeface="Malayalam MN" pitchFamily="2" charset="0"/>
            </a:rPr>
            <a:t>Support Strategies</a:t>
          </a:r>
        </a:p>
      </dsp:txBody>
      <dsp:txXfrm>
        <a:off x="3826900" y="2818356"/>
        <a:ext cx="946397" cy="946397"/>
      </dsp:txXfrm>
    </dsp:sp>
    <dsp:sp modelId="{D6DA3358-275B-7247-ADEB-775E9D05F19F}">
      <dsp:nvSpPr>
        <dsp:cNvPr id="0" name=""/>
        <dsp:cNvSpPr/>
      </dsp:nvSpPr>
      <dsp:spPr>
        <a:xfrm>
          <a:off x="2121220" y="3493962"/>
          <a:ext cx="1338407" cy="1338407"/>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lumMod val="50000"/>
                </a:schemeClr>
              </a:solidFill>
              <a:latin typeface="+mn-lt"/>
              <a:cs typeface="Malayalam MN" pitchFamily="2" charset="0"/>
            </a:rPr>
            <a:t>Work Readiness Strategies</a:t>
          </a:r>
        </a:p>
      </dsp:txBody>
      <dsp:txXfrm>
        <a:off x="2317225" y="3689967"/>
        <a:ext cx="946397" cy="946397"/>
      </dsp:txXfrm>
    </dsp:sp>
    <dsp:sp modelId="{5646CA3D-F2AE-4518-97D0-043A2810D45F}">
      <dsp:nvSpPr>
        <dsp:cNvPr id="0" name=""/>
        <dsp:cNvSpPr/>
      </dsp:nvSpPr>
      <dsp:spPr>
        <a:xfrm>
          <a:off x="611545" y="2622351"/>
          <a:ext cx="1338407" cy="1338407"/>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lumMod val="50000"/>
                </a:schemeClr>
              </a:solidFill>
              <a:latin typeface="+mn-lt"/>
              <a:cs typeface="Malayalam MN" pitchFamily="2" charset="0"/>
            </a:rPr>
            <a:t>Training and Education</a:t>
          </a:r>
        </a:p>
      </dsp:txBody>
      <dsp:txXfrm>
        <a:off x="807550" y="2818356"/>
        <a:ext cx="946397" cy="946397"/>
      </dsp:txXfrm>
    </dsp:sp>
    <dsp:sp modelId="{BFBF8E8A-7110-4A42-B195-354E97F850EE}">
      <dsp:nvSpPr>
        <dsp:cNvPr id="0" name=""/>
        <dsp:cNvSpPr/>
      </dsp:nvSpPr>
      <dsp:spPr>
        <a:xfrm>
          <a:off x="611545" y="879129"/>
          <a:ext cx="1338407" cy="1338407"/>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lumMod val="50000"/>
                </a:schemeClr>
              </a:solidFill>
              <a:latin typeface="+mn-lt"/>
              <a:cs typeface="Malayalam MN" pitchFamily="2" charset="0"/>
            </a:rPr>
            <a:t>Equity-Focused Program Culture</a:t>
          </a:r>
        </a:p>
      </dsp:txBody>
      <dsp:txXfrm>
        <a:off x="807550" y="1075134"/>
        <a:ext cx="946397" cy="94639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5D497-5815-400A-B85E-45110A839E25}">
      <dsp:nvSpPr>
        <dsp:cNvPr id="0" name=""/>
        <dsp:cNvSpPr/>
      </dsp:nvSpPr>
      <dsp:spPr>
        <a:xfrm>
          <a:off x="638485" y="0"/>
          <a:ext cx="4316819" cy="4316819"/>
        </a:xfrm>
        <a:prstGeom prst="triangle">
          <a:avLst/>
        </a:prstGeom>
        <a:solidFill>
          <a:schemeClr val="accent5"/>
        </a:soli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1EE91059-208F-4768-AA0C-E0CC20D8375D}">
      <dsp:nvSpPr>
        <dsp:cNvPr id="0" name=""/>
        <dsp:cNvSpPr/>
      </dsp:nvSpPr>
      <dsp:spPr>
        <a:xfrm>
          <a:off x="2796894" y="432103"/>
          <a:ext cx="2805932" cy="767247"/>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lumMod val="65000"/>
                </a:schemeClr>
              </a:solidFill>
            </a:rPr>
            <a:t>Goals</a:t>
          </a:r>
        </a:p>
      </dsp:txBody>
      <dsp:txXfrm>
        <a:off x="2834348" y="469557"/>
        <a:ext cx="2731024" cy="692339"/>
      </dsp:txXfrm>
    </dsp:sp>
    <dsp:sp modelId="{30A604D1-24EF-428F-A815-4A496E6950E8}">
      <dsp:nvSpPr>
        <dsp:cNvPr id="0" name=""/>
        <dsp:cNvSpPr/>
      </dsp:nvSpPr>
      <dsp:spPr>
        <a:xfrm>
          <a:off x="2796894" y="1295256"/>
          <a:ext cx="2805932" cy="767247"/>
        </a:xfrm>
        <a:prstGeom prst="roundRect">
          <a:avLst/>
        </a:prstGeom>
        <a:solidFill>
          <a:schemeClr val="accent6">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Standards</a:t>
          </a:r>
        </a:p>
      </dsp:txBody>
      <dsp:txXfrm>
        <a:off x="2834348" y="1332710"/>
        <a:ext cx="2731024" cy="692339"/>
      </dsp:txXfrm>
    </dsp:sp>
    <dsp:sp modelId="{A3E3850D-F17D-4B4E-A89D-BE2153ACC0C9}">
      <dsp:nvSpPr>
        <dsp:cNvPr id="0" name=""/>
        <dsp:cNvSpPr/>
      </dsp:nvSpPr>
      <dsp:spPr>
        <a:xfrm>
          <a:off x="2796894" y="2158409"/>
          <a:ext cx="2805932" cy="767247"/>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lumMod val="65000"/>
                </a:schemeClr>
              </a:solidFill>
            </a:rPr>
            <a:t>Metrics</a:t>
          </a:r>
        </a:p>
      </dsp:txBody>
      <dsp:txXfrm>
        <a:off x="2834348" y="2195863"/>
        <a:ext cx="2731024" cy="692339"/>
      </dsp:txXfrm>
    </dsp:sp>
    <dsp:sp modelId="{A322ACB7-438D-4A31-A5EB-3FEBE316B0FF}">
      <dsp:nvSpPr>
        <dsp:cNvPr id="0" name=""/>
        <dsp:cNvSpPr/>
      </dsp:nvSpPr>
      <dsp:spPr>
        <a:xfrm>
          <a:off x="2796894" y="3021562"/>
          <a:ext cx="2805932" cy="767247"/>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lumMod val="65000"/>
                </a:schemeClr>
              </a:solidFill>
            </a:rPr>
            <a:t>Reports</a:t>
          </a:r>
        </a:p>
      </dsp:txBody>
      <dsp:txXfrm>
        <a:off x="2834348" y="3059016"/>
        <a:ext cx="2731024" cy="6923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5D497-5815-400A-B85E-45110A839E25}">
      <dsp:nvSpPr>
        <dsp:cNvPr id="0" name=""/>
        <dsp:cNvSpPr/>
      </dsp:nvSpPr>
      <dsp:spPr>
        <a:xfrm>
          <a:off x="638485" y="0"/>
          <a:ext cx="4316819" cy="4316819"/>
        </a:xfrm>
        <a:prstGeom prst="triangle">
          <a:avLst/>
        </a:prstGeom>
        <a:solidFill>
          <a:schemeClr val="accent5"/>
        </a:soli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1EE91059-208F-4768-AA0C-E0CC20D8375D}">
      <dsp:nvSpPr>
        <dsp:cNvPr id="0" name=""/>
        <dsp:cNvSpPr/>
      </dsp:nvSpPr>
      <dsp:spPr>
        <a:xfrm>
          <a:off x="2796894" y="432103"/>
          <a:ext cx="2805932" cy="767247"/>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lumMod val="65000"/>
                </a:schemeClr>
              </a:solidFill>
            </a:rPr>
            <a:t>Goals</a:t>
          </a:r>
        </a:p>
      </dsp:txBody>
      <dsp:txXfrm>
        <a:off x="2834348" y="469557"/>
        <a:ext cx="2731024" cy="692339"/>
      </dsp:txXfrm>
    </dsp:sp>
    <dsp:sp modelId="{30A604D1-24EF-428F-A815-4A496E6950E8}">
      <dsp:nvSpPr>
        <dsp:cNvPr id="0" name=""/>
        <dsp:cNvSpPr/>
      </dsp:nvSpPr>
      <dsp:spPr>
        <a:xfrm>
          <a:off x="2796894" y="1295256"/>
          <a:ext cx="2805932" cy="767247"/>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lumMod val="65000"/>
                </a:schemeClr>
              </a:solidFill>
            </a:rPr>
            <a:t>Standards</a:t>
          </a:r>
        </a:p>
      </dsp:txBody>
      <dsp:txXfrm>
        <a:off x="2834348" y="1332710"/>
        <a:ext cx="2731024" cy="692339"/>
      </dsp:txXfrm>
    </dsp:sp>
    <dsp:sp modelId="{A3E3850D-F17D-4B4E-A89D-BE2153ACC0C9}">
      <dsp:nvSpPr>
        <dsp:cNvPr id="0" name=""/>
        <dsp:cNvSpPr/>
      </dsp:nvSpPr>
      <dsp:spPr>
        <a:xfrm>
          <a:off x="2796894" y="2158409"/>
          <a:ext cx="2805932" cy="767247"/>
        </a:xfrm>
        <a:prstGeom prst="roundRect">
          <a:avLst/>
        </a:prstGeom>
        <a:solidFill>
          <a:srgbClr val="7030A0">
            <a:alpha val="90000"/>
          </a:srgb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Metrics</a:t>
          </a:r>
        </a:p>
      </dsp:txBody>
      <dsp:txXfrm>
        <a:off x="2834348" y="2195863"/>
        <a:ext cx="2731024" cy="692339"/>
      </dsp:txXfrm>
    </dsp:sp>
    <dsp:sp modelId="{A322ACB7-438D-4A31-A5EB-3FEBE316B0FF}">
      <dsp:nvSpPr>
        <dsp:cNvPr id="0" name=""/>
        <dsp:cNvSpPr/>
      </dsp:nvSpPr>
      <dsp:spPr>
        <a:xfrm>
          <a:off x="2796894" y="3021562"/>
          <a:ext cx="2805932" cy="767247"/>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lumMod val="65000"/>
                </a:schemeClr>
              </a:solidFill>
            </a:rPr>
            <a:t>Reports</a:t>
          </a:r>
        </a:p>
      </dsp:txBody>
      <dsp:txXfrm>
        <a:off x="2834348" y="3059016"/>
        <a:ext cx="2731024" cy="69233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5D497-5815-400A-B85E-45110A839E25}">
      <dsp:nvSpPr>
        <dsp:cNvPr id="0" name=""/>
        <dsp:cNvSpPr/>
      </dsp:nvSpPr>
      <dsp:spPr>
        <a:xfrm>
          <a:off x="638485" y="0"/>
          <a:ext cx="4316819" cy="4316819"/>
        </a:xfrm>
        <a:prstGeom prst="triangle">
          <a:avLst/>
        </a:prstGeom>
        <a:solidFill>
          <a:schemeClr val="accent5"/>
        </a:soli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1EE91059-208F-4768-AA0C-E0CC20D8375D}">
      <dsp:nvSpPr>
        <dsp:cNvPr id="0" name=""/>
        <dsp:cNvSpPr/>
      </dsp:nvSpPr>
      <dsp:spPr>
        <a:xfrm>
          <a:off x="2796894" y="432103"/>
          <a:ext cx="2805932" cy="767247"/>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lumMod val="65000"/>
                </a:schemeClr>
              </a:solidFill>
            </a:rPr>
            <a:t>Goals</a:t>
          </a:r>
        </a:p>
      </dsp:txBody>
      <dsp:txXfrm>
        <a:off x="2834348" y="469557"/>
        <a:ext cx="2731024" cy="692339"/>
      </dsp:txXfrm>
    </dsp:sp>
    <dsp:sp modelId="{30A604D1-24EF-428F-A815-4A496E6950E8}">
      <dsp:nvSpPr>
        <dsp:cNvPr id="0" name=""/>
        <dsp:cNvSpPr/>
      </dsp:nvSpPr>
      <dsp:spPr>
        <a:xfrm>
          <a:off x="2796894" y="1295256"/>
          <a:ext cx="2805932" cy="767247"/>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lumMod val="65000"/>
                </a:schemeClr>
              </a:solidFill>
            </a:rPr>
            <a:t>Standards</a:t>
          </a:r>
        </a:p>
      </dsp:txBody>
      <dsp:txXfrm>
        <a:off x="2834348" y="1332710"/>
        <a:ext cx="2731024" cy="692339"/>
      </dsp:txXfrm>
    </dsp:sp>
    <dsp:sp modelId="{A3E3850D-F17D-4B4E-A89D-BE2153ACC0C9}">
      <dsp:nvSpPr>
        <dsp:cNvPr id="0" name=""/>
        <dsp:cNvSpPr/>
      </dsp:nvSpPr>
      <dsp:spPr>
        <a:xfrm>
          <a:off x="2796894" y="2158409"/>
          <a:ext cx="2805932" cy="767247"/>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lumMod val="65000"/>
                </a:schemeClr>
              </a:solidFill>
            </a:rPr>
            <a:t>Metrics</a:t>
          </a:r>
        </a:p>
      </dsp:txBody>
      <dsp:txXfrm>
        <a:off x="2834348" y="2195863"/>
        <a:ext cx="2731024" cy="692339"/>
      </dsp:txXfrm>
    </dsp:sp>
    <dsp:sp modelId="{A322ACB7-438D-4A31-A5EB-3FEBE316B0FF}">
      <dsp:nvSpPr>
        <dsp:cNvPr id="0" name=""/>
        <dsp:cNvSpPr/>
      </dsp:nvSpPr>
      <dsp:spPr>
        <a:xfrm>
          <a:off x="2796894" y="3021562"/>
          <a:ext cx="2805932" cy="767247"/>
        </a:xfrm>
        <a:prstGeom prst="roundRect">
          <a:avLst/>
        </a:prstGeom>
        <a:solidFill>
          <a:srgbClr val="C00000">
            <a:alpha val="90000"/>
          </a:srgb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Reports</a:t>
          </a:r>
        </a:p>
      </dsp:txBody>
      <dsp:txXfrm>
        <a:off x="2834348" y="3059016"/>
        <a:ext cx="2731024" cy="6923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5D497-5815-400A-B85E-45110A839E25}">
      <dsp:nvSpPr>
        <dsp:cNvPr id="0" name=""/>
        <dsp:cNvSpPr/>
      </dsp:nvSpPr>
      <dsp:spPr>
        <a:xfrm>
          <a:off x="638485" y="0"/>
          <a:ext cx="4316819" cy="4316819"/>
        </a:xfrm>
        <a:prstGeom prst="triangle">
          <a:avLst/>
        </a:prstGeom>
        <a:solidFill>
          <a:schemeClr val="accent5"/>
        </a:soli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1EE91059-208F-4768-AA0C-E0CC20D8375D}">
      <dsp:nvSpPr>
        <dsp:cNvPr id="0" name=""/>
        <dsp:cNvSpPr/>
      </dsp:nvSpPr>
      <dsp:spPr>
        <a:xfrm>
          <a:off x="2796894" y="434000"/>
          <a:ext cx="2805932" cy="1021871"/>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lumMod val="65000"/>
                </a:schemeClr>
              </a:solidFill>
            </a:rPr>
            <a:t>Planning Phase</a:t>
          </a:r>
        </a:p>
      </dsp:txBody>
      <dsp:txXfrm>
        <a:off x="2846778" y="483884"/>
        <a:ext cx="2706164" cy="922103"/>
      </dsp:txXfrm>
    </dsp:sp>
    <dsp:sp modelId="{30A604D1-24EF-428F-A815-4A496E6950E8}">
      <dsp:nvSpPr>
        <dsp:cNvPr id="0" name=""/>
        <dsp:cNvSpPr/>
      </dsp:nvSpPr>
      <dsp:spPr>
        <a:xfrm>
          <a:off x="2796894" y="1583606"/>
          <a:ext cx="2805932" cy="1021871"/>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lumMod val="65000"/>
                </a:schemeClr>
              </a:solidFill>
            </a:rPr>
            <a:t>Implementation Phase</a:t>
          </a:r>
        </a:p>
      </dsp:txBody>
      <dsp:txXfrm>
        <a:off x="2846778" y="1633490"/>
        <a:ext cx="2706164" cy="922103"/>
      </dsp:txXfrm>
    </dsp:sp>
    <dsp:sp modelId="{B610FB04-74CE-4709-9664-FF6008DA8218}">
      <dsp:nvSpPr>
        <dsp:cNvPr id="0" name=""/>
        <dsp:cNvSpPr/>
      </dsp:nvSpPr>
      <dsp:spPr>
        <a:xfrm>
          <a:off x="2796894" y="2733212"/>
          <a:ext cx="2805932" cy="1021871"/>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lumMod val="65000"/>
                </a:schemeClr>
              </a:solidFill>
            </a:rPr>
            <a:t>Course Correct/Results</a:t>
          </a:r>
        </a:p>
      </dsp:txBody>
      <dsp:txXfrm>
        <a:off x="2846778" y="2783096"/>
        <a:ext cx="2706164" cy="92210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3274" y="393350"/>
          <a:ext cx="3285569" cy="3285569"/>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80816" tIns="35560" rIns="180816"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t>Capacity</a:t>
          </a:r>
          <a:r>
            <a:rPr lang="en-US" sz="1800" b="1" kern="1200" dirty="0"/>
            <a:t> </a:t>
          </a:r>
        </a:p>
      </dsp:txBody>
      <dsp:txXfrm>
        <a:off x="484434" y="874510"/>
        <a:ext cx="2323249" cy="2323249"/>
      </dsp:txXfrm>
    </dsp:sp>
    <dsp:sp modelId="{AB9DB997-1F7B-C244-936D-02285B0EBA6B}">
      <dsp:nvSpPr>
        <dsp:cNvPr id="0" name=""/>
        <dsp:cNvSpPr/>
      </dsp:nvSpPr>
      <dsp:spPr>
        <a:xfrm>
          <a:off x="2643637" y="389440"/>
          <a:ext cx="3285569" cy="3285569"/>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80816" tIns="35560" rIns="180816"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Need</a:t>
          </a:r>
        </a:p>
      </dsp:txBody>
      <dsp:txXfrm>
        <a:off x="3124797" y="870600"/>
        <a:ext cx="2323249" cy="2323249"/>
      </dsp:txXfrm>
    </dsp:sp>
    <dsp:sp modelId="{52789C88-0EE9-6846-A180-36E7583E047A}">
      <dsp:nvSpPr>
        <dsp:cNvPr id="0" name=""/>
        <dsp:cNvSpPr/>
      </dsp:nvSpPr>
      <dsp:spPr>
        <a:xfrm>
          <a:off x="5260186" y="393350"/>
          <a:ext cx="3285569" cy="3285569"/>
        </a:xfrm>
        <a:prstGeom prst="ellipse">
          <a:avLst/>
        </a:prstGeom>
        <a:solidFill>
          <a:srgbClr val="7030A0"/>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80816" tIns="35560" rIns="180816"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Program Plan </a:t>
          </a:r>
        </a:p>
      </dsp:txBody>
      <dsp:txXfrm>
        <a:off x="5741346" y="874510"/>
        <a:ext cx="2323249" cy="2323249"/>
      </dsp:txXfrm>
    </dsp:sp>
    <dsp:sp modelId="{FF401FEA-7879-EB40-A283-A895E40864F3}">
      <dsp:nvSpPr>
        <dsp:cNvPr id="0" name=""/>
        <dsp:cNvSpPr/>
      </dsp:nvSpPr>
      <dsp:spPr>
        <a:xfrm>
          <a:off x="7888642" y="393350"/>
          <a:ext cx="3285569" cy="3285569"/>
        </a:xfrm>
        <a:prstGeom prst="ellipse">
          <a:avLst/>
        </a:prstGeom>
        <a:solidFill>
          <a:srgbClr val="C00000"/>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80816" tIns="35560" rIns="180816"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Budget</a:t>
          </a:r>
        </a:p>
      </dsp:txBody>
      <dsp:txXfrm>
        <a:off x="8369802" y="874510"/>
        <a:ext cx="2323249" cy="23232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1128668" y="352"/>
          <a:ext cx="2125806" cy="2125806"/>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tx1"/>
              </a:solidFill>
            </a:rPr>
            <a:t>Capacity</a:t>
          </a:r>
          <a:r>
            <a:rPr lang="en-US" sz="1800" b="1" kern="1200" dirty="0"/>
            <a:t> </a:t>
          </a:r>
        </a:p>
      </dsp:txBody>
      <dsp:txXfrm>
        <a:off x="1439985" y="311669"/>
        <a:ext cx="1503172" cy="1503172"/>
      </dsp:txXfrm>
    </dsp:sp>
    <dsp:sp modelId="{AB9DB997-1F7B-C244-936D-02285B0EBA6B}">
      <dsp:nvSpPr>
        <dsp:cNvPr id="0" name=""/>
        <dsp:cNvSpPr/>
      </dsp:nvSpPr>
      <dsp:spPr>
        <a:xfrm>
          <a:off x="2837017" y="0"/>
          <a:ext cx="2125806" cy="2125806"/>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Need</a:t>
          </a:r>
        </a:p>
      </dsp:txBody>
      <dsp:txXfrm>
        <a:off x="3148334" y="311317"/>
        <a:ext cx="1503172" cy="1503172"/>
      </dsp:txXfrm>
    </dsp:sp>
    <dsp:sp modelId="{52789C88-0EE9-6846-A180-36E7583E047A}">
      <dsp:nvSpPr>
        <dsp:cNvPr id="0" name=""/>
        <dsp:cNvSpPr/>
      </dsp:nvSpPr>
      <dsp:spPr>
        <a:xfrm>
          <a:off x="4529958" y="352"/>
          <a:ext cx="2125806" cy="2125806"/>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Program Plan </a:t>
          </a:r>
        </a:p>
      </dsp:txBody>
      <dsp:txXfrm>
        <a:off x="4841275" y="311669"/>
        <a:ext cx="1503172" cy="1503172"/>
      </dsp:txXfrm>
    </dsp:sp>
    <dsp:sp modelId="{FF401FEA-7879-EB40-A283-A895E40864F3}">
      <dsp:nvSpPr>
        <dsp:cNvPr id="0" name=""/>
        <dsp:cNvSpPr/>
      </dsp:nvSpPr>
      <dsp:spPr>
        <a:xfrm>
          <a:off x="6230603" y="352"/>
          <a:ext cx="2125806" cy="2125806"/>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Budget</a:t>
          </a:r>
        </a:p>
      </dsp:txBody>
      <dsp:txXfrm>
        <a:off x="6541920" y="311669"/>
        <a:ext cx="1503172" cy="150317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1128668" y="352"/>
          <a:ext cx="2125806" cy="2125806"/>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lumMod val="65000"/>
                </a:schemeClr>
              </a:solidFill>
            </a:rPr>
            <a:t>Capacity</a:t>
          </a:r>
          <a:r>
            <a:rPr lang="en-US" sz="1800" b="1" kern="1200" dirty="0"/>
            <a:t> </a:t>
          </a:r>
        </a:p>
      </dsp:txBody>
      <dsp:txXfrm>
        <a:off x="1439985" y="311669"/>
        <a:ext cx="1503172" cy="1503172"/>
      </dsp:txXfrm>
    </dsp:sp>
    <dsp:sp modelId="{AB9DB997-1F7B-C244-936D-02285B0EBA6B}">
      <dsp:nvSpPr>
        <dsp:cNvPr id="0" name=""/>
        <dsp:cNvSpPr/>
      </dsp:nvSpPr>
      <dsp:spPr>
        <a:xfrm>
          <a:off x="2837017" y="0"/>
          <a:ext cx="2125806" cy="2125806"/>
        </a:xfrm>
        <a:prstGeom prst="ellipse">
          <a:avLst/>
        </a:prstGeom>
        <a:solidFill>
          <a:schemeClr val="accent6"/>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Need</a:t>
          </a:r>
        </a:p>
      </dsp:txBody>
      <dsp:txXfrm>
        <a:off x="3148334" y="311317"/>
        <a:ext cx="1503172" cy="1503172"/>
      </dsp:txXfrm>
    </dsp:sp>
    <dsp:sp modelId="{52789C88-0EE9-6846-A180-36E7583E047A}">
      <dsp:nvSpPr>
        <dsp:cNvPr id="0" name=""/>
        <dsp:cNvSpPr/>
      </dsp:nvSpPr>
      <dsp:spPr>
        <a:xfrm>
          <a:off x="4529958" y="352"/>
          <a:ext cx="2125806" cy="2125806"/>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Program Plan </a:t>
          </a:r>
        </a:p>
      </dsp:txBody>
      <dsp:txXfrm>
        <a:off x="4841275" y="311669"/>
        <a:ext cx="1503172" cy="1503172"/>
      </dsp:txXfrm>
    </dsp:sp>
    <dsp:sp modelId="{FF401FEA-7879-EB40-A283-A895E40864F3}">
      <dsp:nvSpPr>
        <dsp:cNvPr id="0" name=""/>
        <dsp:cNvSpPr/>
      </dsp:nvSpPr>
      <dsp:spPr>
        <a:xfrm>
          <a:off x="6230603" y="352"/>
          <a:ext cx="2125806" cy="2125806"/>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Budget</a:t>
          </a:r>
        </a:p>
      </dsp:txBody>
      <dsp:txXfrm>
        <a:off x="6541920" y="311669"/>
        <a:ext cx="1503172" cy="150317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1128668" y="352"/>
          <a:ext cx="2125806" cy="2125806"/>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lumMod val="65000"/>
                </a:schemeClr>
              </a:solidFill>
            </a:rPr>
            <a:t>Capacity</a:t>
          </a:r>
          <a:r>
            <a:rPr lang="en-US" sz="1800" b="1" kern="1200" dirty="0"/>
            <a:t> </a:t>
          </a:r>
        </a:p>
      </dsp:txBody>
      <dsp:txXfrm>
        <a:off x="1439985" y="311669"/>
        <a:ext cx="1503172" cy="1503172"/>
      </dsp:txXfrm>
    </dsp:sp>
    <dsp:sp modelId="{AB9DB997-1F7B-C244-936D-02285B0EBA6B}">
      <dsp:nvSpPr>
        <dsp:cNvPr id="0" name=""/>
        <dsp:cNvSpPr/>
      </dsp:nvSpPr>
      <dsp:spPr>
        <a:xfrm>
          <a:off x="2837017" y="0"/>
          <a:ext cx="2125806" cy="2125806"/>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Need</a:t>
          </a:r>
        </a:p>
      </dsp:txBody>
      <dsp:txXfrm>
        <a:off x="3148334" y="311317"/>
        <a:ext cx="1503172" cy="1503172"/>
      </dsp:txXfrm>
    </dsp:sp>
    <dsp:sp modelId="{52789C88-0EE9-6846-A180-36E7583E047A}">
      <dsp:nvSpPr>
        <dsp:cNvPr id="0" name=""/>
        <dsp:cNvSpPr/>
      </dsp:nvSpPr>
      <dsp:spPr>
        <a:xfrm>
          <a:off x="4529958" y="352"/>
          <a:ext cx="2125806" cy="2125806"/>
        </a:xfrm>
        <a:prstGeom prst="ellipse">
          <a:avLst/>
        </a:prstGeom>
        <a:solidFill>
          <a:srgbClr val="7030A0"/>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Program Plan </a:t>
          </a:r>
        </a:p>
      </dsp:txBody>
      <dsp:txXfrm>
        <a:off x="4841275" y="311669"/>
        <a:ext cx="1503172" cy="1503172"/>
      </dsp:txXfrm>
    </dsp:sp>
    <dsp:sp modelId="{FF401FEA-7879-EB40-A283-A895E40864F3}">
      <dsp:nvSpPr>
        <dsp:cNvPr id="0" name=""/>
        <dsp:cNvSpPr/>
      </dsp:nvSpPr>
      <dsp:spPr>
        <a:xfrm>
          <a:off x="6230603" y="352"/>
          <a:ext cx="2125806" cy="2125806"/>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Budget</a:t>
          </a:r>
        </a:p>
      </dsp:txBody>
      <dsp:txXfrm>
        <a:off x="6541920" y="311669"/>
        <a:ext cx="1503172" cy="15031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0CFE4-9BB0-C746-842F-4709E9D5D273}">
      <dsp:nvSpPr>
        <dsp:cNvPr id="0" name=""/>
        <dsp:cNvSpPr/>
      </dsp:nvSpPr>
      <dsp:spPr>
        <a:xfrm>
          <a:off x="1128668" y="352"/>
          <a:ext cx="2125806" cy="2125806"/>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Font typeface="Wingdings" pitchFamily="2" charset="2"/>
            <a:buNone/>
          </a:pPr>
          <a:r>
            <a:rPr lang="en-US" sz="2800" b="1" kern="1200" dirty="0">
              <a:solidFill>
                <a:schemeClr val="bg1">
                  <a:lumMod val="65000"/>
                </a:schemeClr>
              </a:solidFill>
            </a:rPr>
            <a:t>Capacity</a:t>
          </a:r>
          <a:r>
            <a:rPr lang="en-US" sz="1800" b="1" kern="1200" dirty="0"/>
            <a:t> </a:t>
          </a:r>
        </a:p>
      </dsp:txBody>
      <dsp:txXfrm>
        <a:off x="1439985" y="311669"/>
        <a:ext cx="1503172" cy="1503172"/>
      </dsp:txXfrm>
    </dsp:sp>
    <dsp:sp modelId="{AB9DB997-1F7B-C244-936D-02285B0EBA6B}">
      <dsp:nvSpPr>
        <dsp:cNvPr id="0" name=""/>
        <dsp:cNvSpPr/>
      </dsp:nvSpPr>
      <dsp:spPr>
        <a:xfrm>
          <a:off x="2837017" y="0"/>
          <a:ext cx="2125806" cy="2125806"/>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Need</a:t>
          </a:r>
        </a:p>
      </dsp:txBody>
      <dsp:txXfrm>
        <a:off x="3148334" y="311317"/>
        <a:ext cx="1503172" cy="1503172"/>
      </dsp:txXfrm>
    </dsp:sp>
    <dsp:sp modelId="{52789C88-0EE9-6846-A180-36E7583E047A}">
      <dsp:nvSpPr>
        <dsp:cNvPr id="0" name=""/>
        <dsp:cNvSpPr/>
      </dsp:nvSpPr>
      <dsp:spPr>
        <a:xfrm>
          <a:off x="4529958" y="352"/>
          <a:ext cx="2125806" cy="2125806"/>
        </a:xfrm>
        <a:prstGeom prst="ellipse">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bg1">
                  <a:lumMod val="65000"/>
                </a:schemeClr>
              </a:solidFill>
            </a:rPr>
            <a:t>Program Plan </a:t>
          </a:r>
        </a:p>
      </dsp:txBody>
      <dsp:txXfrm>
        <a:off x="4841275" y="311669"/>
        <a:ext cx="1503172" cy="1503172"/>
      </dsp:txXfrm>
    </dsp:sp>
    <dsp:sp modelId="{FF401FEA-7879-EB40-A283-A895E40864F3}">
      <dsp:nvSpPr>
        <dsp:cNvPr id="0" name=""/>
        <dsp:cNvSpPr/>
      </dsp:nvSpPr>
      <dsp:spPr>
        <a:xfrm>
          <a:off x="6230603" y="352"/>
          <a:ext cx="2125806" cy="2125806"/>
        </a:xfrm>
        <a:prstGeom prst="ellipse">
          <a:avLst/>
        </a:prstGeom>
        <a:solidFill>
          <a:srgbClr val="C00000"/>
        </a:solidFill>
        <a:ln w="1270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reflection blurRad="6350" stA="50000" endA="300" endPos="55000" dir="5400000" sy="-100000" algn="bl" rotWithShape="0"/>
        </a:effectLst>
      </dsp:spPr>
      <dsp:style>
        <a:lnRef idx="2">
          <a:scrgbClr r="0" g="0" b="0"/>
        </a:lnRef>
        <a:fillRef idx="1">
          <a:scrgbClr r="0" g="0" b="0"/>
        </a:fillRef>
        <a:effectRef idx="0">
          <a:scrgbClr r="0" g="0" b="0"/>
        </a:effectRef>
        <a:fontRef idx="minor">
          <a:schemeClr val="tx1"/>
        </a:fontRef>
      </dsp:style>
      <dsp:txBody>
        <a:bodyPr spcFirstLastPara="0" vert="horz" wrap="square" lIns="116990" tIns="35560" rIns="11699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Budget</a:t>
          </a:r>
        </a:p>
      </dsp:txBody>
      <dsp:txXfrm>
        <a:off x="6541920" y="311669"/>
        <a:ext cx="1503172" cy="15031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69B17-ED13-46CA-9275-17D55FE37B6F}">
      <dsp:nvSpPr>
        <dsp:cNvPr id="0" name=""/>
        <dsp:cNvSpPr/>
      </dsp:nvSpPr>
      <dsp:spPr>
        <a:xfrm>
          <a:off x="1423284" y="97761"/>
          <a:ext cx="2492964" cy="2493343"/>
        </a:xfrm>
        <a:prstGeom prst="circularArrow">
          <a:avLst>
            <a:gd name="adj1" fmla="val 10980"/>
            <a:gd name="adj2" fmla="val 1142322"/>
            <a:gd name="adj3" fmla="val 4500000"/>
            <a:gd name="adj4" fmla="val 10800000"/>
            <a:gd name="adj5" fmla="val 12500"/>
          </a:avLst>
        </a:prstGeom>
        <a:solidFill>
          <a:schemeClr val="accent4"/>
        </a:solidFill>
        <a:ln w="12700" cap="flat" cmpd="sng" algn="ctr">
          <a:solidFill>
            <a:srgbClr val="172169"/>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sp>
    <dsp:sp modelId="{F5E08EF7-44C2-46CE-A6A9-D610B9DFB0EB}">
      <dsp:nvSpPr>
        <dsp:cNvPr id="0" name=""/>
        <dsp:cNvSpPr/>
      </dsp:nvSpPr>
      <dsp:spPr>
        <a:xfrm>
          <a:off x="1991562" y="997934"/>
          <a:ext cx="1385292" cy="6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C00000"/>
              </a:solidFill>
            </a:rPr>
            <a:t>Pre-Award</a:t>
          </a:r>
        </a:p>
      </dsp:txBody>
      <dsp:txXfrm>
        <a:off x="1991562" y="997934"/>
        <a:ext cx="1385292" cy="692480"/>
      </dsp:txXfrm>
    </dsp:sp>
    <dsp:sp modelId="{1FD76EBD-F036-4BFE-B851-A73801EDE300}">
      <dsp:nvSpPr>
        <dsp:cNvPr id="0" name=""/>
        <dsp:cNvSpPr/>
      </dsp:nvSpPr>
      <dsp:spPr>
        <a:xfrm>
          <a:off x="748123" y="1530372"/>
          <a:ext cx="2492964" cy="2493343"/>
        </a:xfrm>
        <a:prstGeom prst="leftCircularArrow">
          <a:avLst>
            <a:gd name="adj1" fmla="val 10980"/>
            <a:gd name="adj2" fmla="val 1142322"/>
            <a:gd name="adj3" fmla="val 6300000"/>
            <a:gd name="adj4" fmla="val 18900000"/>
            <a:gd name="adj5" fmla="val 12500"/>
          </a:avLst>
        </a:prstGeom>
        <a:solidFill>
          <a:schemeClr val="accent6"/>
        </a:solidFill>
        <a:ln w="12700" cap="flat" cmpd="sng" algn="ctr">
          <a:solidFill>
            <a:srgbClr val="172169"/>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sp>
    <dsp:sp modelId="{5A55EE81-D41A-4522-95EC-EAFC7862ACA0}">
      <dsp:nvSpPr>
        <dsp:cNvPr id="0" name=""/>
        <dsp:cNvSpPr/>
      </dsp:nvSpPr>
      <dsp:spPr>
        <a:xfrm>
          <a:off x="1301959" y="2438832"/>
          <a:ext cx="1385292" cy="6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C00000"/>
              </a:solidFill>
            </a:rPr>
            <a:t>Award</a:t>
          </a:r>
        </a:p>
      </dsp:txBody>
      <dsp:txXfrm>
        <a:off x="1301959" y="2438832"/>
        <a:ext cx="1385292" cy="692480"/>
      </dsp:txXfrm>
    </dsp:sp>
    <dsp:sp modelId="{100D15D1-607A-4E87-960F-AE5BF6A84C2F}">
      <dsp:nvSpPr>
        <dsp:cNvPr id="0" name=""/>
        <dsp:cNvSpPr/>
      </dsp:nvSpPr>
      <dsp:spPr>
        <a:xfrm>
          <a:off x="1617968" y="3134420"/>
          <a:ext cx="2141842" cy="2142701"/>
        </a:xfrm>
        <a:prstGeom prst="blockArc">
          <a:avLst>
            <a:gd name="adj1" fmla="val 13500000"/>
            <a:gd name="adj2" fmla="val 10800000"/>
            <a:gd name="adj3" fmla="val 12740"/>
          </a:avLst>
        </a:prstGeom>
        <a:solidFill>
          <a:srgbClr val="7030A0"/>
        </a:solidFill>
        <a:ln w="12700" cap="flat" cmpd="sng" algn="ctr">
          <a:solidFill>
            <a:srgbClr val="172169"/>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sp>
    <dsp:sp modelId="{495C1D83-B84F-4055-89D4-199E80B0C2F3}">
      <dsp:nvSpPr>
        <dsp:cNvPr id="0" name=""/>
        <dsp:cNvSpPr/>
      </dsp:nvSpPr>
      <dsp:spPr>
        <a:xfrm>
          <a:off x="1994839" y="3881801"/>
          <a:ext cx="1385292" cy="692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rgbClr val="C00000"/>
              </a:solidFill>
            </a:rPr>
            <a:t>Post- Award</a:t>
          </a:r>
        </a:p>
      </dsp:txBody>
      <dsp:txXfrm>
        <a:off x="1994839" y="3881801"/>
        <a:ext cx="1385292" cy="692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342596" y="1017984"/>
          <a:ext cx="2536031" cy="253603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63500" sx="102000" sy="102000" algn="ctr" rotWithShape="0">
                  <a:prstClr val="black">
                    <a:alpha val="40000"/>
                  </a:prstClr>
                </a:outerShdw>
              </a:effectLst>
              <a:latin typeface="+mn-lt"/>
              <a:cs typeface="Malayalam MN" pitchFamily="2" charset="0"/>
            </a:rPr>
            <a:t>Program Elements</a:t>
          </a:r>
        </a:p>
      </dsp:txBody>
      <dsp:txXfrm>
        <a:off x="1713989" y="1389377"/>
        <a:ext cx="1793245" cy="1793245"/>
      </dsp:txXfrm>
    </dsp:sp>
    <dsp:sp modelId="{CA5114AD-DBBA-DC49-9899-E24C48D26DAB}">
      <dsp:nvSpPr>
        <dsp:cNvPr id="0" name=""/>
        <dsp:cNvSpPr/>
      </dsp:nvSpPr>
      <dsp:spPr>
        <a:xfrm>
          <a:off x="2005558" y="12236"/>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prstClr val="white">
                  <a:lumMod val="50000"/>
                </a:prstClr>
              </a:solidFill>
              <a:latin typeface="+mn-lt"/>
              <a:ea typeface="+mn-ea"/>
              <a:cs typeface="Malayalam MN" pitchFamily="2" charset="0"/>
            </a:rPr>
            <a:t>Partnerships</a:t>
          </a:r>
          <a:endParaRPr lang="en-US" sz="1200" b="0" kern="1200" dirty="0">
            <a:solidFill>
              <a:schemeClr val="bg1">
                <a:lumMod val="50000"/>
              </a:schemeClr>
            </a:solidFill>
            <a:latin typeface="+mn-lt"/>
            <a:cs typeface="Malayalam MN" pitchFamily="2" charset="0"/>
          </a:endParaRPr>
        </a:p>
      </dsp:txBody>
      <dsp:txXfrm>
        <a:off x="2191254" y="197932"/>
        <a:ext cx="896623" cy="896623"/>
      </dsp:txXfrm>
    </dsp:sp>
    <dsp:sp modelId="{6F474101-325D-4682-B4DE-E5E6D7B3D849}">
      <dsp:nvSpPr>
        <dsp:cNvPr id="0" name=""/>
        <dsp:cNvSpPr/>
      </dsp:nvSpPr>
      <dsp:spPr>
        <a:xfrm>
          <a:off x="3406879" y="826222"/>
          <a:ext cx="1268015" cy="1268015"/>
        </a:xfrm>
        <a:prstGeom prst="ellipse">
          <a:avLst/>
        </a:prstGeom>
        <a:solidFill>
          <a:schemeClr val="accent6"/>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solidFill>
              <a:effectLst/>
              <a:latin typeface="+mn-lt"/>
              <a:cs typeface="Malayalam MN" pitchFamily="2" charset="0"/>
            </a:rPr>
            <a:t>Employment Navigation</a:t>
          </a:r>
          <a:endParaRPr lang="en-US" sz="1300" b="0" kern="1200" dirty="0">
            <a:solidFill>
              <a:schemeClr val="bg1"/>
            </a:solidFill>
            <a:latin typeface="+mn-lt"/>
            <a:cs typeface="Malayalam MN" pitchFamily="2" charset="0"/>
          </a:endParaRPr>
        </a:p>
      </dsp:txBody>
      <dsp:txXfrm>
        <a:off x="3592575" y="1011918"/>
        <a:ext cx="896623" cy="896623"/>
      </dsp:txXfrm>
    </dsp:sp>
    <dsp:sp modelId="{3FF504FE-C34D-4CE1-8531-2EBB7DA15687}">
      <dsp:nvSpPr>
        <dsp:cNvPr id="0" name=""/>
        <dsp:cNvSpPr/>
      </dsp:nvSpPr>
      <dsp:spPr>
        <a:xfrm>
          <a:off x="3406879" y="247776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chemeClr val="bg1">
                  <a:lumMod val="50000"/>
                </a:schemeClr>
              </a:solidFill>
              <a:latin typeface="+mn-lt"/>
              <a:cs typeface="Malayalam MN" pitchFamily="2" charset="0"/>
            </a:rPr>
            <a:t>Support Strategies</a:t>
          </a:r>
        </a:p>
      </dsp:txBody>
      <dsp:txXfrm>
        <a:off x="3592575" y="2663457"/>
        <a:ext cx="896623" cy="896623"/>
      </dsp:txXfrm>
    </dsp:sp>
    <dsp:sp modelId="{C878EA83-69CC-48B7-B46E-F280B4015F1D}">
      <dsp:nvSpPr>
        <dsp:cNvPr id="0" name=""/>
        <dsp:cNvSpPr/>
      </dsp:nvSpPr>
      <dsp:spPr>
        <a:xfrm>
          <a:off x="1976604" y="330353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lumMod val="50000"/>
                </a:schemeClr>
              </a:solidFill>
              <a:latin typeface="+mn-lt"/>
              <a:cs typeface="Malayalam MN" pitchFamily="2" charset="0"/>
            </a:rPr>
            <a:t>Work Readiness Strategies</a:t>
          </a:r>
        </a:p>
      </dsp:txBody>
      <dsp:txXfrm>
        <a:off x="2162300" y="3489227"/>
        <a:ext cx="896623" cy="896623"/>
      </dsp:txXfrm>
    </dsp:sp>
    <dsp:sp modelId="{DCC16FFC-B675-4D60-8663-91DFE57DF945}">
      <dsp:nvSpPr>
        <dsp:cNvPr id="0" name=""/>
        <dsp:cNvSpPr/>
      </dsp:nvSpPr>
      <dsp:spPr>
        <a:xfrm>
          <a:off x="546329" y="2477761"/>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lumMod val="50000"/>
                </a:schemeClr>
              </a:solidFill>
              <a:latin typeface="+mn-lt"/>
              <a:cs typeface="Malayalam MN" pitchFamily="2" charset="0"/>
            </a:rPr>
            <a:t>Training and Education</a:t>
          </a:r>
        </a:p>
      </dsp:txBody>
      <dsp:txXfrm>
        <a:off x="732025" y="2663457"/>
        <a:ext cx="896623" cy="896623"/>
      </dsp:txXfrm>
    </dsp:sp>
    <dsp:sp modelId="{A455FA64-1466-466A-98E1-013E9CBFB0A2}">
      <dsp:nvSpPr>
        <dsp:cNvPr id="0" name=""/>
        <dsp:cNvSpPr/>
      </dsp:nvSpPr>
      <dsp:spPr>
        <a:xfrm>
          <a:off x="546329" y="826222"/>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lumMod val="50000"/>
                </a:schemeClr>
              </a:solidFill>
              <a:latin typeface="+mn-lt"/>
              <a:cs typeface="Malayalam MN" pitchFamily="2" charset="0"/>
            </a:rPr>
            <a:t>Equity-Focused Program Culture</a:t>
          </a:r>
        </a:p>
      </dsp:txBody>
      <dsp:txXfrm>
        <a:off x="732025" y="1011918"/>
        <a:ext cx="896623" cy="896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955084" y="1037800"/>
          <a:ext cx="2624313" cy="2624313"/>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mn-lt"/>
              <a:cs typeface="Malayalam MN" pitchFamily="2" charset="0"/>
            </a:rPr>
            <a:t>Program Elements</a:t>
          </a:r>
        </a:p>
      </dsp:txBody>
      <dsp:txXfrm>
        <a:off x="2339406" y="1422122"/>
        <a:ext cx="1855669" cy="1855669"/>
      </dsp:txXfrm>
    </dsp:sp>
    <dsp:sp modelId="{CA5114AD-DBBA-DC49-9899-E24C48D26DAB}">
      <dsp:nvSpPr>
        <dsp:cNvPr id="0" name=""/>
        <dsp:cNvSpPr/>
      </dsp:nvSpPr>
      <dsp:spPr>
        <a:xfrm>
          <a:off x="2608899" y="3546"/>
          <a:ext cx="1263423" cy="124967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prstClr val="white">
                  <a:lumMod val="50000"/>
                </a:prstClr>
              </a:solidFill>
              <a:effectLst/>
              <a:latin typeface="Calibri" panose="020F0502020204030204"/>
              <a:ea typeface="+mn-ea"/>
              <a:cs typeface="Malayalam MN" pitchFamily="2" charset="0"/>
            </a:rPr>
            <a:t>Partnerships</a:t>
          </a:r>
        </a:p>
      </dsp:txBody>
      <dsp:txXfrm>
        <a:off x="2793923" y="186556"/>
        <a:ext cx="893375" cy="883651"/>
      </dsp:txXfrm>
    </dsp:sp>
    <dsp:sp modelId="{31707E0A-C753-4979-94BE-966313854AFA}">
      <dsp:nvSpPr>
        <dsp:cNvPr id="0" name=""/>
        <dsp:cNvSpPr/>
      </dsp:nvSpPr>
      <dsp:spPr>
        <a:xfrm>
          <a:off x="4091227" y="839362"/>
          <a:ext cx="1312156" cy="131215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lumMod val="50000"/>
                </a:schemeClr>
              </a:solidFill>
              <a:effectLst/>
              <a:latin typeface="+mn-lt"/>
              <a:cs typeface="Malayalam MN" pitchFamily="2" charset="0"/>
            </a:rPr>
            <a:t>Employment Navigation</a:t>
          </a:r>
          <a:endParaRPr lang="en-US" sz="1300" b="0" kern="1200" dirty="0">
            <a:solidFill>
              <a:schemeClr val="bg1">
                <a:lumMod val="50000"/>
              </a:schemeClr>
            </a:solidFill>
            <a:latin typeface="+mn-lt"/>
            <a:cs typeface="Malayalam MN" pitchFamily="2" charset="0"/>
          </a:endParaRPr>
        </a:p>
      </dsp:txBody>
      <dsp:txXfrm>
        <a:off x="4283388" y="1031523"/>
        <a:ext cx="927834" cy="927834"/>
      </dsp:txXfrm>
    </dsp:sp>
    <dsp:sp modelId="{23886DCD-FC48-4626-93E3-7C55AB221D05}">
      <dsp:nvSpPr>
        <dsp:cNvPr id="0" name=""/>
        <dsp:cNvSpPr/>
      </dsp:nvSpPr>
      <dsp:spPr>
        <a:xfrm>
          <a:off x="4091227" y="2548394"/>
          <a:ext cx="1312156" cy="1312156"/>
        </a:xfrm>
        <a:prstGeom prst="ellipse">
          <a:avLst/>
        </a:prstGeom>
        <a:solidFill>
          <a:srgbClr val="7030A0"/>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chemeClr val="bg1"/>
              </a:solidFill>
              <a:latin typeface="+mn-lt"/>
              <a:cs typeface="Malayalam MN" pitchFamily="2" charset="0"/>
            </a:rPr>
            <a:t>Support Strategies</a:t>
          </a:r>
        </a:p>
      </dsp:txBody>
      <dsp:txXfrm>
        <a:off x="4283388" y="2740555"/>
        <a:ext cx="927834" cy="927834"/>
      </dsp:txXfrm>
    </dsp:sp>
    <dsp:sp modelId="{EA11F289-9956-448A-BB5B-373475DC80D4}">
      <dsp:nvSpPr>
        <dsp:cNvPr id="0" name=""/>
        <dsp:cNvSpPr/>
      </dsp:nvSpPr>
      <dsp:spPr>
        <a:xfrm>
          <a:off x="2611162" y="3402909"/>
          <a:ext cx="1312156" cy="131215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lumMod val="50000"/>
                </a:schemeClr>
              </a:solidFill>
              <a:latin typeface="+mn-lt"/>
              <a:cs typeface="Malayalam MN" pitchFamily="2" charset="0"/>
            </a:rPr>
            <a:t>Work Readiness Strategies</a:t>
          </a:r>
        </a:p>
      </dsp:txBody>
      <dsp:txXfrm>
        <a:off x="2803323" y="3595070"/>
        <a:ext cx="927834" cy="927834"/>
      </dsp:txXfrm>
    </dsp:sp>
    <dsp:sp modelId="{4CFFE5F2-4D14-464F-9A0A-C3B84AB2B55F}">
      <dsp:nvSpPr>
        <dsp:cNvPr id="0" name=""/>
        <dsp:cNvSpPr/>
      </dsp:nvSpPr>
      <dsp:spPr>
        <a:xfrm>
          <a:off x="1131098" y="2548394"/>
          <a:ext cx="1312156" cy="131215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lumMod val="50000"/>
                </a:schemeClr>
              </a:solidFill>
              <a:latin typeface="+mn-lt"/>
              <a:cs typeface="Malayalam MN" pitchFamily="2" charset="0"/>
            </a:rPr>
            <a:t>Training and Education</a:t>
          </a:r>
        </a:p>
      </dsp:txBody>
      <dsp:txXfrm>
        <a:off x="1323259" y="2740555"/>
        <a:ext cx="927834" cy="927834"/>
      </dsp:txXfrm>
    </dsp:sp>
    <dsp:sp modelId="{96B7CE80-7284-4A1A-B10B-2BD6D2AC28DD}">
      <dsp:nvSpPr>
        <dsp:cNvPr id="0" name=""/>
        <dsp:cNvSpPr/>
      </dsp:nvSpPr>
      <dsp:spPr>
        <a:xfrm>
          <a:off x="1131098" y="839362"/>
          <a:ext cx="1312156" cy="1312156"/>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lumMod val="50000"/>
                </a:schemeClr>
              </a:solidFill>
              <a:latin typeface="+mn-lt"/>
              <a:cs typeface="Malayalam MN" pitchFamily="2" charset="0"/>
            </a:rPr>
            <a:t>Equity-Focused Program Culture</a:t>
          </a:r>
        </a:p>
      </dsp:txBody>
      <dsp:txXfrm>
        <a:off x="1323259" y="1031523"/>
        <a:ext cx="927834" cy="92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342596" y="1179868"/>
          <a:ext cx="2536031" cy="253603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63500" sx="102000" sy="102000" algn="ctr" rotWithShape="0">
                  <a:prstClr val="black">
                    <a:alpha val="40000"/>
                  </a:prstClr>
                </a:outerShdw>
              </a:effectLst>
              <a:latin typeface="+mn-lt"/>
              <a:cs typeface="Malayalam MN" pitchFamily="2" charset="0"/>
            </a:rPr>
            <a:t>Program Elements</a:t>
          </a:r>
        </a:p>
      </dsp:txBody>
      <dsp:txXfrm>
        <a:off x="1713989" y="1551261"/>
        <a:ext cx="1793245" cy="1793245"/>
      </dsp:txXfrm>
    </dsp:sp>
    <dsp:sp modelId="{CA5114AD-DBBA-DC49-9899-E24C48D26DAB}">
      <dsp:nvSpPr>
        <dsp:cNvPr id="0" name=""/>
        <dsp:cNvSpPr/>
      </dsp:nvSpPr>
      <dsp:spPr>
        <a:xfrm>
          <a:off x="1922616" y="80726"/>
          <a:ext cx="1446945" cy="1431272"/>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prstClr val="white">
                  <a:lumMod val="50000"/>
                </a:prstClr>
              </a:solidFill>
              <a:effectLst/>
              <a:latin typeface="Calibri" panose="020F0502020204030204"/>
              <a:ea typeface="+mn-ea"/>
              <a:cs typeface="Malayalam MN" pitchFamily="2" charset="0"/>
            </a:rPr>
            <a:t>Partnerships</a:t>
          </a:r>
        </a:p>
      </dsp:txBody>
      <dsp:txXfrm>
        <a:off x="2134516" y="290331"/>
        <a:ext cx="1023145" cy="1012062"/>
      </dsp:txXfrm>
    </dsp:sp>
    <dsp:sp modelId="{C6B966FF-C3A3-459D-9F26-5EB7EF809599}">
      <dsp:nvSpPr>
        <dsp:cNvPr id="0" name=""/>
        <dsp:cNvSpPr/>
      </dsp:nvSpPr>
      <dsp:spPr>
        <a:xfrm>
          <a:off x="3406879" y="988106"/>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lumMod val="50000"/>
                </a:schemeClr>
              </a:solidFill>
              <a:effectLst/>
              <a:latin typeface="+mn-lt"/>
              <a:cs typeface="Malayalam MN" pitchFamily="2" charset="0"/>
            </a:rPr>
            <a:t>Employment Navigation</a:t>
          </a:r>
          <a:endParaRPr lang="en-US" sz="1300" b="0" kern="1200" dirty="0">
            <a:solidFill>
              <a:schemeClr val="bg1">
                <a:lumMod val="50000"/>
              </a:schemeClr>
            </a:solidFill>
            <a:latin typeface="+mn-lt"/>
            <a:cs typeface="Malayalam MN" pitchFamily="2" charset="0"/>
          </a:endParaRPr>
        </a:p>
      </dsp:txBody>
      <dsp:txXfrm>
        <a:off x="3592575" y="1173802"/>
        <a:ext cx="896623" cy="896623"/>
      </dsp:txXfrm>
    </dsp:sp>
    <dsp:sp modelId="{F21E0772-8E6D-4417-B7BB-C8A8675E07B8}">
      <dsp:nvSpPr>
        <dsp:cNvPr id="0" name=""/>
        <dsp:cNvSpPr/>
      </dsp:nvSpPr>
      <dsp:spPr>
        <a:xfrm>
          <a:off x="3406879" y="2639646"/>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kern="1200" dirty="0">
              <a:solidFill>
                <a:schemeClr val="bg1">
                  <a:lumMod val="50000"/>
                </a:schemeClr>
              </a:solidFill>
              <a:latin typeface="+mn-lt"/>
              <a:cs typeface="Malayalam MN" pitchFamily="2" charset="0"/>
            </a:rPr>
            <a:t>Support Strategies</a:t>
          </a:r>
        </a:p>
      </dsp:txBody>
      <dsp:txXfrm>
        <a:off x="3592575" y="2825342"/>
        <a:ext cx="896623" cy="896623"/>
      </dsp:txXfrm>
    </dsp:sp>
    <dsp:sp modelId="{20F2D119-D1BD-4FFA-986F-6771C0F8C400}">
      <dsp:nvSpPr>
        <dsp:cNvPr id="0" name=""/>
        <dsp:cNvSpPr/>
      </dsp:nvSpPr>
      <dsp:spPr>
        <a:xfrm>
          <a:off x="2091208" y="3716426"/>
          <a:ext cx="985527" cy="783735"/>
        </a:xfrm>
        <a:prstGeom prst="ellipse">
          <a:avLst/>
        </a:prstGeom>
        <a:solidFill>
          <a:srgbClr val="C00000"/>
        </a:solidFill>
        <a:ln w="19050" cap="flat" cmpd="sng" algn="ctr">
          <a:solidFill>
            <a:srgbClr val="7030A0"/>
          </a:solid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0">
          <a:scrgbClr r="0" g="0" b="0"/>
        </a:effectRef>
        <a:fontRef idx="minor">
          <a:schemeClr val="tx1"/>
        </a:fontRef>
      </dsp:style>
      <dsp:txBody>
        <a:bodyPr spcFirstLastPara="0" vert="horz" wrap="square" lIns="213550" tIns="211489" rIns="213550" bIns="211489"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solidFill>
              <a:effectLst/>
              <a:latin typeface="Calibri" panose="020F0502020204030204"/>
              <a:ea typeface="+mn-ea"/>
              <a:cs typeface="Malayalam MN" pitchFamily="2" charset="0"/>
            </a:rPr>
            <a:t>Work Readiness Strategies</a:t>
          </a:r>
        </a:p>
      </dsp:txBody>
      <dsp:txXfrm>
        <a:off x="2235535" y="3831201"/>
        <a:ext cx="696873" cy="554185"/>
      </dsp:txXfrm>
    </dsp:sp>
    <dsp:sp modelId="{1F972FA1-59CE-4143-B8AE-9CBD5CDAF13E}">
      <dsp:nvSpPr>
        <dsp:cNvPr id="0" name=""/>
        <dsp:cNvSpPr/>
      </dsp:nvSpPr>
      <dsp:spPr>
        <a:xfrm>
          <a:off x="546329" y="2639646"/>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lumMod val="50000"/>
                </a:schemeClr>
              </a:solidFill>
              <a:latin typeface="+mn-lt"/>
              <a:cs typeface="Malayalam MN" pitchFamily="2" charset="0"/>
            </a:rPr>
            <a:t>Training and Education</a:t>
          </a:r>
        </a:p>
      </dsp:txBody>
      <dsp:txXfrm>
        <a:off x="732025" y="2825342"/>
        <a:ext cx="896623" cy="896623"/>
      </dsp:txXfrm>
    </dsp:sp>
    <dsp:sp modelId="{D5787B5B-A154-4BEE-86F8-533F4B6FC33B}">
      <dsp:nvSpPr>
        <dsp:cNvPr id="0" name=""/>
        <dsp:cNvSpPr/>
      </dsp:nvSpPr>
      <dsp:spPr>
        <a:xfrm>
          <a:off x="546329" y="988106"/>
          <a:ext cx="1268015" cy="1268015"/>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0" i="0" kern="1200" dirty="0">
              <a:solidFill>
                <a:schemeClr val="bg1">
                  <a:lumMod val="50000"/>
                </a:schemeClr>
              </a:solidFill>
              <a:latin typeface="+mn-lt"/>
              <a:cs typeface="Malayalam MN" pitchFamily="2" charset="0"/>
            </a:rPr>
            <a:t>Equity-Focused Program Culture</a:t>
          </a:r>
        </a:p>
      </dsp:txBody>
      <dsp:txXfrm>
        <a:off x="732025" y="1173802"/>
        <a:ext cx="896623" cy="8966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186623" y="971096"/>
          <a:ext cx="2419222" cy="2419222"/>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63500" sx="102000" sy="102000" algn="ctr" rotWithShape="0">
                  <a:prstClr val="black">
                    <a:alpha val="40000"/>
                  </a:prstClr>
                </a:outerShdw>
              </a:effectLst>
              <a:latin typeface="+mn-lt"/>
              <a:cs typeface="Malayalam MN" pitchFamily="2" charset="0"/>
            </a:rPr>
            <a:t>Program Elements</a:t>
          </a:r>
        </a:p>
      </dsp:txBody>
      <dsp:txXfrm>
        <a:off x="1540910" y="1325383"/>
        <a:ext cx="1710648" cy="1710648"/>
      </dsp:txXfrm>
    </dsp:sp>
    <dsp:sp modelId="{CA5114AD-DBBA-DC49-9899-E24C48D26DAB}">
      <dsp:nvSpPr>
        <dsp:cNvPr id="0" name=""/>
        <dsp:cNvSpPr/>
      </dsp:nvSpPr>
      <dsp:spPr>
        <a:xfrm>
          <a:off x="1791429" y="431"/>
          <a:ext cx="1209611" cy="120961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prstClr val="white">
                  <a:lumMod val="50000"/>
                </a:prstClr>
              </a:solidFill>
              <a:effectLst/>
              <a:latin typeface="Calibri" panose="020F0502020204030204"/>
              <a:ea typeface="+mn-ea"/>
              <a:cs typeface="Malayalam MN" pitchFamily="2" charset="0"/>
            </a:rPr>
            <a:t>Partnerships</a:t>
          </a:r>
        </a:p>
      </dsp:txBody>
      <dsp:txXfrm>
        <a:off x="1968572" y="177574"/>
        <a:ext cx="855325" cy="855325"/>
      </dsp:txXfrm>
    </dsp:sp>
    <dsp:sp modelId="{86845046-F4AD-4651-ABB7-A3F7BF77D3FB}">
      <dsp:nvSpPr>
        <dsp:cNvPr id="0" name=""/>
        <dsp:cNvSpPr/>
      </dsp:nvSpPr>
      <dsp:spPr>
        <a:xfrm>
          <a:off x="3155826" y="788167"/>
          <a:ext cx="1209611" cy="120961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lumMod val="50000"/>
                </a:schemeClr>
              </a:solidFill>
              <a:effectLst/>
              <a:latin typeface="+mn-lt"/>
              <a:cs typeface="Malayalam MN" pitchFamily="2" charset="0"/>
            </a:rPr>
            <a:t>Employment Navigation</a:t>
          </a:r>
          <a:endParaRPr lang="en-US" sz="1200" b="0" kern="1200" dirty="0">
            <a:solidFill>
              <a:schemeClr val="bg1">
                <a:lumMod val="50000"/>
              </a:schemeClr>
            </a:solidFill>
            <a:latin typeface="+mn-lt"/>
            <a:cs typeface="Malayalam MN" pitchFamily="2" charset="0"/>
          </a:endParaRPr>
        </a:p>
      </dsp:txBody>
      <dsp:txXfrm>
        <a:off x="3332969" y="965310"/>
        <a:ext cx="855325" cy="855325"/>
      </dsp:txXfrm>
    </dsp:sp>
    <dsp:sp modelId="{96B5986B-08C6-4521-8867-E92BCD9952CE}">
      <dsp:nvSpPr>
        <dsp:cNvPr id="0" name=""/>
        <dsp:cNvSpPr/>
      </dsp:nvSpPr>
      <dsp:spPr>
        <a:xfrm>
          <a:off x="3155826" y="2363637"/>
          <a:ext cx="1209611" cy="120961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lumMod val="50000"/>
                </a:schemeClr>
              </a:solidFill>
              <a:latin typeface="+mn-lt"/>
              <a:cs typeface="Malayalam MN" pitchFamily="2" charset="0"/>
            </a:rPr>
            <a:t>Support Strategies</a:t>
          </a:r>
        </a:p>
      </dsp:txBody>
      <dsp:txXfrm>
        <a:off x="3332969" y="2540780"/>
        <a:ext cx="855325" cy="855325"/>
      </dsp:txXfrm>
    </dsp:sp>
    <dsp:sp modelId="{19A1C701-8BBA-4EF4-8E06-6863FEE98EAD}">
      <dsp:nvSpPr>
        <dsp:cNvPr id="0" name=""/>
        <dsp:cNvSpPr/>
      </dsp:nvSpPr>
      <dsp:spPr>
        <a:xfrm>
          <a:off x="1791429" y="3151372"/>
          <a:ext cx="1209611" cy="120961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lumMod val="50000"/>
                </a:schemeClr>
              </a:solidFill>
              <a:latin typeface="+mn-lt"/>
              <a:cs typeface="Malayalam MN" pitchFamily="2" charset="0"/>
            </a:rPr>
            <a:t>Work Readiness Strategies</a:t>
          </a:r>
        </a:p>
      </dsp:txBody>
      <dsp:txXfrm>
        <a:off x="1968572" y="3328515"/>
        <a:ext cx="855325" cy="855325"/>
      </dsp:txXfrm>
    </dsp:sp>
    <dsp:sp modelId="{562BA1BA-AFAB-4896-AA4D-46E654C37081}">
      <dsp:nvSpPr>
        <dsp:cNvPr id="0" name=""/>
        <dsp:cNvSpPr/>
      </dsp:nvSpPr>
      <dsp:spPr>
        <a:xfrm>
          <a:off x="450108" y="2354758"/>
          <a:ext cx="1209611" cy="1209611"/>
        </a:xfrm>
        <a:prstGeom prst="ellipse">
          <a:avLst/>
        </a:prstGeom>
        <a:solidFill>
          <a:srgbClr val="00B0F0"/>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solidFill>
              <a:latin typeface="+mn-lt"/>
              <a:cs typeface="Malayalam MN" pitchFamily="2" charset="0"/>
            </a:rPr>
            <a:t>Training and Education</a:t>
          </a:r>
        </a:p>
      </dsp:txBody>
      <dsp:txXfrm>
        <a:off x="627251" y="2531901"/>
        <a:ext cx="855325" cy="855325"/>
      </dsp:txXfrm>
    </dsp:sp>
    <dsp:sp modelId="{A47A1D99-03A7-4827-A159-56907F06EF1F}">
      <dsp:nvSpPr>
        <dsp:cNvPr id="0" name=""/>
        <dsp:cNvSpPr/>
      </dsp:nvSpPr>
      <dsp:spPr>
        <a:xfrm>
          <a:off x="427031" y="788167"/>
          <a:ext cx="1209611" cy="120961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lumMod val="50000"/>
                </a:schemeClr>
              </a:solidFill>
              <a:latin typeface="+mn-lt"/>
              <a:cs typeface="Malayalam MN" pitchFamily="2" charset="0"/>
            </a:rPr>
            <a:t>Equity-Focused Program Culture</a:t>
          </a:r>
        </a:p>
      </dsp:txBody>
      <dsp:txXfrm>
        <a:off x="604174" y="965310"/>
        <a:ext cx="855325" cy="8553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02073-7E88-EB4C-8606-4B0D0F6BDE41}">
      <dsp:nvSpPr>
        <dsp:cNvPr id="0" name=""/>
        <dsp:cNvSpPr/>
      </dsp:nvSpPr>
      <dsp:spPr>
        <a:xfrm>
          <a:off x="1186623" y="971096"/>
          <a:ext cx="2419222" cy="2419222"/>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63500" sx="102000" sy="102000" algn="ctr" rotWithShape="0">
                  <a:prstClr val="black">
                    <a:alpha val="40000"/>
                  </a:prstClr>
                </a:outerShdw>
              </a:effectLst>
              <a:latin typeface="+mn-lt"/>
              <a:cs typeface="Malayalam MN" pitchFamily="2" charset="0"/>
            </a:rPr>
            <a:t>Program Elements</a:t>
          </a:r>
        </a:p>
      </dsp:txBody>
      <dsp:txXfrm>
        <a:off x="1540910" y="1325383"/>
        <a:ext cx="1710648" cy="1710648"/>
      </dsp:txXfrm>
    </dsp:sp>
    <dsp:sp modelId="{CA5114AD-DBBA-DC49-9899-E24C48D26DAB}">
      <dsp:nvSpPr>
        <dsp:cNvPr id="0" name=""/>
        <dsp:cNvSpPr/>
      </dsp:nvSpPr>
      <dsp:spPr>
        <a:xfrm>
          <a:off x="1791429" y="431"/>
          <a:ext cx="1209611" cy="120961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prstClr val="white">
                  <a:lumMod val="50000"/>
                </a:prstClr>
              </a:solidFill>
              <a:effectLst/>
              <a:latin typeface="Calibri" panose="020F0502020204030204"/>
              <a:ea typeface="+mn-ea"/>
              <a:cs typeface="Malayalam MN" pitchFamily="2" charset="0"/>
            </a:rPr>
            <a:t>Partnerships</a:t>
          </a:r>
        </a:p>
      </dsp:txBody>
      <dsp:txXfrm>
        <a:off x="1968572" y="177574"/>
        <a:ext cx="855325" cy="855325"/>
      </dsp:txXfrm>
    </dsp:sp>
    <dsp:sp modelId="{BA456B57-BEA7-41A2-8F30-637EE85BA4EA}">
      <dsp:nvSpPr>
        <dsp:cNvPr id="0" name=""/>
        <dsp:cNvSpPr/>
      </dsp:nvSpPr>
      <dsp:spPr>
        <a:xfrm>
          <a:off x="3155826" y="788167"/>
          <a:ext cx="1209611" cy="120961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lumMod val="50000"/>
                </a:schemeClr>
              </a:solidFill>
              <a:effectLst/>
              <a:latin typeface="+mn-lt"/>
              <a:cs typeface="Malayalam MN" pitchFamily="2" charset="0"/>
            </a:rPr>
            <a:t>Employment Navigation</a:t>
          </a:r>
          <a:endParaRPr lang="en-US" sz="1200" b="0" kern="1200" dirty="0">
            <a:solidFill>
              <a:schemeClr val="bg1">
                <a:lumMod val="50000"/>
              </a:schemeClr>
            </a:solidFill>
            <a:latin typeface="+mn-lt"/>
            <a:cs typeface="Malayalam MN" pitchFamily="2" charset="0"/>
          </a:endParaRPr>
        </a:p>
      </dsp:txBody>
      <dsp:txXfrm>
        <a:off x="3332969" y="965310"/>
        <a:ext cx="855325" cy="855325"/>
      </dsp:txXfrm>
    </dsp:sp>
    <dsp:sp modelId="{68D537E2-35E6-45A9-AC1B-979966049C3E}">
      <dsp:nvSpPr>
        <dsp:cNvPr id="0" name=""/>
        <dsp:cNvSpPr/>
      </dsp:nvSpPr>
      <dsp:spPr>
        <a:xfrm>
          <a:off x="3155826" y="2363637"/>
          <a:ext cx="1209611" cy="120961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lumMod val="50000"/>
                </a:schemeClr>
              </a:solidFill>
              <a:latin typeface="+mn-lt"/>
              <a:cs typeface="Malayalam MN" pitchFamily="2" charset="0"/>
            </a:rPr>
            <a:t>Support Strategies</a:t>
          </a:r>
        </a:p>
      </dsp:txBody>
      <dsp:txXfrm>
        <a:off x="3332969" y="2540780"/>
        <a:ext cx="855325" cy="855325"/>
      </dsp:txXfrm>
    </dsp:sp>
    <dsp:sp modelId="{6BA64CB6-D4B7-4B5F-ABC1-3D7B030D8196}">
      <dsp:nvSpPr>
        <dsp:cNvPr id="0" name=""/>
        <dsp:cNvSpPr/>
      </dsp:nvSpPr>
      <dsp:spPr>
        <a:xfrm>
          <a:off x="1791429" y="3151372"/>
          <a:ext cx="1209611" cy="120961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lumMod val="50000"/>
                </a:schemeClr>
              </a:solidFill>
              <a:latin typeface="+mn-lt"/>
              <a:cs typeface="Malayalam MN" pitchFamily="2" charset="0"/>
            </a:rPr>
            <a:t>Work Readiness Strategies</a:t>
          </a:r>
        </a:p>
      </dsp:txBody>
      <dsp:txXfrm>
        <a:off x="1968572" y="3328515"/>
        <a:ext cx="855325" cy="855325"/>
      </dsp:txXfrm>
    </dsp:sp>
    <dsp:sp modelId="{01585717-25D3-40A8-AC72-9CE447D0FD55}">
      <dsp:nvSpPr>
        <dsp:cNvPr id="0" name=""/>
        <dsp:cNvSpPr/>
      </dsp:nvSpPr>
      <dsp:spPr>
        <a:xfrm>
          <a:off x="427031" y="2363637"/>
          <a:ext cx="1209611" cy="1209611"/>
        </a:xfrm>
        <a:prstGeom prst="ellipse">
          <a:avLst/>
        </a:pr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bg1">
                  <a:lumMod val="50000"/>
                </a:schemeClr>
              </a:solidFill>
              <a:latin typeface="+mn-lt"/>
              <a:cs typeface="Malayalam MN" pitchFamily="2" charset="0"/>
            </a:rPr>
            <a:t>Training and Education</a:t>
          </a:r>
        </a:p>
      </dsp:txBody>
      <dsp:txXfrm>
        <a:off x="604174" y="2540780"/>
        <a:ext cx="855325" cy="855325"/>
      </dsp:txXfrm>
    </dsp:sp>
    <dsp:sp modelId="{95A1D385-2703-4617-BACF-7B859F3F1CFC}">
      <dsp:nvSpPr>
        <dsp:cNvPr id="0" name=""/>
        <dsp:cNvSpPr/>
      </dsp:nvSpPr>
      <dsp:spPr>
        <a:xfrm>
          <a:off x="418156" y="770839"/>
          <a:ext cx="1209611" cy="1209611"/>
        </a:xfrm>
        <a:prstGeom prst="ellipse">
          <a:avLst/>
        </a:prstGeom>
        <a:solidFill>
          <a:srgbClr val="002060"/>
        </a:solidFill>
        <a:ln w="1905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prstClr val="white"/>
              </a:solidFill>
              <a:effectLst>
                <a:outerShdw blurRad="63500" sx="102000" sy="102000" algn="ctr" rotWithShape="0">
                  <a:prstClr val="black">
                    <a:alpha val="40000"/>
                  </a:prstClr>
                </a:outerShdw>
              </a:effectLst>
              <a:latin typeface="Calibri" panose="020F0502020204030204"/>
              <a:ea typeface="+mn-ea"/>
              <a:cs typeface="Malayalam MN" pitchFamily="2" charset="0"/>
            </a:rPr>
            <a:t>Equity-Focused Program Culture</a:t>
          </a:r>
        </a:p>
      </dsp:txBody>
      <dsp:txXfrm>
        <a:off x="595299" y="947982"/>
        <a:ext cx="855325" cy="8553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C9205-2792-0E48-A602-456DD9FA7917}">
      <dsp:nvSpPr>
        <dsp:cNvPr id="0" name=""/>
        <dsp:cNvSpPr/>
      </dsp:nvSpPr>
      <dsp:spPr>
        <a:xfrm>
          <a:off x="3080" y="230638"/>
          <a:ext cx="2444055" cy="1466433"/>
        </a:xfrm>
        <a:prstGeom prst="rect">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Outreach and Recruitment </a:t>
          </a:r>
        </a:p>
      </dsp:txBody>
      <dsp:txXfrm>
        <a:off x="3080" y="230638"/>
        <a:ext cx="2444055" cy="1466433"/>
      </dsp:txXfrm>
    </dsp:sp>
    <dsp:sp modelId="{58904253-5B70-E144-BABA-55E3AA37D5F0}">
      <dsp:nvSpPr>
        <dsp:cNvPr id="0" name=""/>
        <dsp:cNvSpPr/>
      </dsp:nvSpPr>
      <dsp:spPr>
        <a:xfrm>
          <a:off x="2644884" y="230638"/>
          <a:ext cx="2444055" cy="1466433"/>
        </a:xfrm>
        <a:prstGeom prst="rect">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Employer Engagement</a:t>
          </a:r>
        </a:p>
      </dsp:txBody>
      <dsp:txXfrm>
        <a:off x="2644884" y="230638"/>
        <a:ext cx="2444055" cy="1466433"/>
      </dsp:txXfrm>
    </dsp:sp>
    <dsp:sp modelId="{B541DEBD-6254-3F44-ABAB-42F7DA2B96B5}">
      <dsp:nvSpPr>
        <dsp:cNvPr id="0" name=""/>
        <dsp:cNvSpPr/>
      </dsp:nvSpPr>
      <dsp:spPr>
        <a:xfrm>
          <a:off x="5380002" y="230638"/>
          <a:ext cx="2444055" cy="1466433"/>
        </a:xfrm>
        <a:prstGeom prst="rect">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Career Planning</a:t>
          </a:r>
          <a:endParaRPr lang="en-US" sz="1800" kern="1200" dirty="0">
            <a:solidFill>
              <a:srgbClr val="002060"/>
            </a:solidFill>
          </a:endParaRPr>
        </a:p>
      </dsp:txBody>
      <dsp:txXfrm>
        <a:off x="5380002" y="230638"/>
        <a:ext cx="2444055" cy="1466433"/>
      </dsp:txXfrm>
    </dsp:sp>
    <dsp:sp modelId="{9DBD7B01-C454-4E40-AC67-431C1846AD18}">
      <dsp:nvSpPr>
        <dsp:cNvPr id="0" name=""/>
        <dsp:cNvSpPr/>
      </dsp:nvSpPr>
      <dsp:spPr>
        <a:xfrm>
          <a:off x="8068463" y="230638"/>
          <a:ext cx="2444055" cy="1466433"/>
        </a:xfrm>
        <a:prstGeom prst="rect">
          <a:avLst/>
        </a:prstGeom>
        <a:solidFill>
          <a:srgbClr val="C0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Training</a:t>
          </a:r>
          <a:r>
            <a:rPr lang="en-US" sz="1800" b="1" kern="1200" dirty="0"/>
            <a:t> </a:t>
          </a:r>
        </a:p>
      </dsp:txBody>
      <dsp:txXfrm>
        <a:off x="8068463" y="230638"/>
        <a:ext cx="2444055" cy="1466433"/>
      </dsp:txXfrm>
    </dsp:sp>
    <dsp:sp modelId="{F9363152-2F6C-F048-9791-2B5C261F19B0}">
      <dsp:nvSpPr>
        <dsp:cNvPr id="0" name=""/>
        <dsp:cNvSpPr/>
      </dsp:nvSpPr>
      <dsp:spPr>
        <a:xfrm>
          <a:off x="3080" y="1941477"/>
          <a:ext cx="2444055" cy="1466433"/>
        </a:xfrm>
        <a:prstGeom prst="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Font typeface="Arial" panose="020B0604020202020204" pitchFamily="34" charset="0"/>
            <a:buNone/>
          </a:pPr>
          <a:r>
            <a:rPr lang="en-US" sz="1800" b="1" kern="1200" dirty="0">
              <a:solidFill>
                <a:srgbClr val="002060"/>
              </a:solidFill>
            </a:rPr>
            <a:t>Work-Based Learning</a:t>
          </a:r>
        </a:p>
        <a:p>
          <a:pPr marL="0" lvl="0" indent="0" algn="ctr" defTabSz="800100">
            <a:lnSpc>
              <a:spcPct val="100000"/>
            </a:lnSpc>
            <a:spcBef>
              <a:spcPct val="0"/>
            </a:spcBef>
            <a:spcAft>
              <a:spcPts val="0"/>
            </a:spcAft>
            <a:buFont typeface="Arial" panose="020B0604020202020204" pitchFamily="34" charset="0"/>
            <a:buNone/>
          </a:pPr>
          <a:r>
            <a:rPr lang="en-US" sz="1800" b="1" kern="1200" dirty="0">
              <a:solidFill>
                <a:srgbClr val="002060"/>
              </a:solidFill>
            </a:rPr>
            <a:t>Apprenticeship Pilot</a:t>
          </a:r>
        </a:p>
      </dsp:txBody>
      <dsp:txXfrm>
        <a:off x="3080" y="1941477"/>
        <a:ext cx="2444055" cy="1466433"/>
      </dsp:txXfrm>
    </dsp:sp>
    <dsp:sp modelId="{1DB4235D-A864-4C97-86FD-562553C8307E}">
      <dsp:nvSpPr>
        <dsp:cNvPr id="0" name=""/>
        <dsp:cNvSpPr/>
      </dsp:nvSpPr>
      <dsp:spPr>
        <a:xfrm>
          <a:off x="2691541" y="1941477"/>
          <a:ext cx="2444055" cy="1466433"/>
        </a:xfrm>
        <a:prstGeom prst="rect">
          <a:avLst/>
        </a:prstGeom>
        <a:solidFill>
          <a:schemeClr val="accent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Supportive Services / Barrier Reduction Funds</a:t>
          </a:r>
        </a:p>
      </dsp:txBody>
      <dsp:txXfrm>
        <a:off x="2691541" y="1941477"/>
        <a:ext cx="2444055" cy="1466433"/>
      </dsp:txXfrm>
    </dsp:sp>
    <dsp:sp modelId="{07902AF2-D7AA-F043-AB82-39CFFDA0FDB5}">
      <dsp:nvSpPr>
        <dsp:cNvPr id="0" name=""/>
        <dsp:cNvSpPr/>
      </dsp:nvSpPr>
      <dsp:spPr>
        <a:xfrm>
          <a:off x="5381689" y="1941477"/>
          <a:ext cx="2444055" cy="1466433"/>
        </a:xfrm>
        <a:prstGeom prst="rect">
          <a:avLst/>
        </a:prstGeom>
        <a:solidFill>
          <a:srgbClr val="F84CC3"/>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Placement</a:t>
          </a:r>
          <a:r>
            <a:rPr lang="en-US" sz="1800" b="1" kern="1200" dirty="0"/>
            <a:t> </a:t>
          </a:r>
        </a:p>
      </dsp:txBody>
      <dsp:txXfrm>
        <a:off x="5381689" y="1941477"/>
        <a:ext cx="2444055" cy="1466433"/>
      </dsp:txXfrm>
    </dsp:sp>
    <dsp:sp modelId="{BA459F2E-638C-444B-8E59-15748D5A1DD6}">
      <dsp:nvSpPr>
        <dsp:cNvPr id="0" name=""/>
        <dsp:cNvSpPr/>
      </dsp:nvSpPr>
      <dsp:spPr>
        <a:xfrm>
          <a:off x="8068463" y="1941477"/>
          <a:ext cx="2444055" cy="1466433"/>
        </a:xfrm>
        <a:prstGeom prst="rect">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Follow-Up</a:t>
          </a:r>
          <a:r>
            <a:rPr lang="en-US" sz="1800" b="1" kern="1200" dirty="0"/>
            <a:t> </a:t>
          </a:r>
        </a:p>
      </dsp:txBody>
      <dsp:txXfrm>
        <a:off x="8068463" y="1941477"/>
        <a:ext cx="2444055" cy="14664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5D497-5815-400A-B85E-45110A839E25}">
      <dsp:nvSpPr>
        <dsp:cNvPr id="0" name=""/>
        <dsp:cNvSpPr/>
      </dsp:nvSpPr>
      <dsp:spPr>
        <a:xfrm>
          <a:off x="1069644" y="0"/>
          <a:ext cx="4885002" cy="4885002"/>
        </a:xfrm>
        <a:prstGeom prst="triangle">
          <a:avLst/>
        </a:prstGeom>
        <a:solidFill>
          <a:schemeClr val="accent5"/>
        </a:solidFill>
        <a:ln>
          <a:noFill/>
        </a:ln>
        <a:effectLst>
          <a:outerShdw blurRad="63500" sx="102000" sy="102000" algn="ctr" rotWithShape="0">
            <a:prstClr val="black">
              <a:alpha val="40000"/>
            </a:prstClr>
          </a:outerShdw>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1EE91059-208F-4768-AA0C-E0CC20D8375D}">
      <dsp:nvSpPr>
        <dsp:cNvPr id="0" name=""/>
        <dsp:cNvSpPr/>
      </dsp:nvSpPr>
      <dsp:spPr>
        <a:xfrm>
          <a:off x="3512145" y="488977"/>
          <a:ext cx="3175251" cy="868232"/>
        </a:xfrm>
        <a:prstGeom prst="roundRect">
          <a:avLst/>
        </a:prstGeom>
        <a:solidFill>
          <a:schemeClr val="accent4">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Goals</a:t>
          </a:r>
        </a:p>
      </dsp:txBody>
      <dsp:txXfrm>
        <a:off x="3554529" y="531361"/>
        <a:ext cx="3090483" cy="783464"/>
      </dsp:txXfrm>
    </dsp:sp>
    <dsp:sp modelId="{30A604D1-24EF-428F-A815-4A496E6950E8}">
      <dsp:nvSpPr>
        <dsp:cNvPr id="0" name=""/>
        <dsp:cNvSpPr/>
      </dsp:nvSpPr>
      <dsp:spPr>
        <a:xfrm>
          <a:off x="3512145" y="1465739"/>
          <a:ext cx="3175251" cy="868232"/>
        </a:xfrm>
        <a:prstGeom prst="roundRect">
          <a:avLst/>
        </a:prstGeom>
        <a:solidFill>
          <a:schemeClr val="accent6">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Standards</a:t>
          </a:r>
        </a:p>
      </dsp:txBody>
      <dsp:txXfrm>
        <a:off x="3554529" y="1508123"/>
        <a:ext cx="3090483" cy="783464"/>
      </dsp:txXfrm>
    </dsp:sp>
    <dsp:sp modelId="{A3E3850D-F17D-4B4E-A89D-BE2153ACC0C9}">
      <dsp:nvSpPr>
        <dsp:cNvPr id="0" name=""/>
        <dsp:cNvSpPr/>
      </dsp:nvSpPr>
      <dsp:spPr>
        <a:xfrm>
          <a:off x="3512145" y="2442501"/>
          <a:ext cx="3175251" cy="868232"/>
        </a:xfrm>
        <a:prstGeom prst="roundRect">
          <a:avLst/>
        </a:prstGeom>
        <a:solidFill>
          <a:srgbClr val="7030A0">
            <a:alpha val="90000"/>
          </a:srgb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Metrics</a:t>
          </a:r>
        </a:p>
      </dsp:txBody>
      <dsp:txXfrm>
        <a:off x="3554529" y="2484885"/>
        <a:ext cx="3090483" cy="783464"/>
      </dsp:txXfrm>
    </dsp:sp>
    <dsp:sp modelId="{A322ACB7-438D-4A31-A5EB-3FEBE316B0FF}">
      <dsp:nvSpPr>
        <dsp:cNvPr id="0" name=""/>
        <dsp:cNvSpPr/>
      </dsp:nvSpPr>
      <dsp:spPr>
        <a:xfrm>
          <a:off x="3512145" y="3419262"/>
          <a:ext cx="3175251" cy="868232"/>
        </a:xfrm>
        <a:prstGeom prst="roundRect">
          <a:avLst/>
        </a:prstGeom>
        <a:solidFill>
          <a:srgbClr val="C00000">
            <a:alpha val="90000"/>
          </a:srgb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Reports</a:t>
          </a:r>
        </a:p>
      </dsp:txBody>
      <dsp:txXfrm>
        <a:off x="3554529" y="3461646"/>
        <a:ext cx="3090483" cy="7834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5D497-5815-400A-B85E-45110A839E25}">
      <dsp:nvSpPr>
        <dsp:cNvPr id="0" name=""/>
        <dsp:cNvSpPr/>
      </dsp:nvSpPr>
      <dsp:spPr>
        <a:xfrm>
          <a:off x="638485" y="0"/>
          <a:ext cx="4316819" cy="4316819"/>
        </a:xfrm>
        <a:prstGeom prst="triangle">
          <a:avLst/>
        </a:prstGeom>
        <a:solidFill>
          <a:schemeClr val="accent5"/>
        </a:solidFill>
        <a:ln>
          <a:noFill/>
        </a:ln>
        <a:effectLst/>
        <a:scene3d>
          <a:camera prst="orthographicFront"/>
          <a:lightRig rig="threePt" dir="t">
            <a:rot lat="0" lon="0" rev="7500000"/>
          </a:lightRig>
        </a:scene3d>
        <a:sp3d prstMaterial="plastic">
          <a:bevelT w="127000" h="25400" prst="softRound"/>
        </a:sp3d>
      </dsp:spPr>
      <dsp:style>
        <a:lnRef idx="0">
          <a:scrgbClr r="0" g="0" b="0"/>
        </a:lnRef>
        <a:fillRef idx="3">
          <a:scrgbClr r="0" g="0" b="0"/>
        </a:fillRef>
        <a:effectRef idx="2">
          <a:scrgbClr r="0" g="0" b="0"/>
        </a:effectRef>
        <a:fontRef idx="minor">
          <a:schemeClr val="lt1"/>
        </a:fontRef>
      </dsp:style>
    </dsp:sp>
    <dsp:sp modelId="{1EE91059-208F-4768-AA0C-E0CC20D8375D}">
      <dsp:nvSpPr>
        <dsp:cNvPr id="0" name=""/>
        <dsp:cNvSpPr/>
      </dsp:nvSpPr>
      <dsp:spPr>
        <a:xfrm>
          <a:off x="2796894" y="432103"/>
          <a:ext cx="2805932" cy="767247"/>
        </a:xfrm>
        <a:prstGeom prst="roundRect">
          <a:avLst/>
        </a:prstGeom>
        <a:solidFill>
          <a:schemeClr val="accent4">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Goals</a:t>
          </a:r>
        </a:p>
      </dsp:txBody>
      <dsp:txXfrm>
        <a:off x="2834348" y="469557"/>
        <a:ext cx="2731024" cy="692339"/>
      </dsp:txXfrm>
    </dsp:sp>
    <dsp:sp modelId="{30A604D1-24EF-428F-A815-4A496E6950E8}">
      <dsp:nvSpPr>
        <dsp:cNvPr id="0" name=""/>
        <dsp:cNvSpPr/>
      </dsp:nvSpPr>
      <dsp:spPr>
        <a:xfrm>
          <a:off x="2796894" y="1295256"/>
          <a:ext cx="2805932" cy="767247"/>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lumMod val="65000"/>
                </a:schemeClr>
              </a:solidFill>
            </a:rPr>
            <a:t>Standards</a:t>
          </a:r>
        </a:p>
      </dsp:txBody>
      <dsp:txXfrm>
        <a:off x="2834348" y="1332710"/>
        <a:ext cx="2731024" cy="692339"/>
      </dsp:txXfrm>
    </dsp:sp>
    <dsp:sp modelId="{A3E3850D-F17D-4B4E-A89D-BE2153ACC0C9}">
      <dsp:nvSpPr>
        <dsp:cNvPr id="0" name=""/>
        <dsp:cNvSpPr/>
      </dsp:nvSpPr>
      <dsp:spPr>
        <a:xfrm>
          <a:off x="2796894" y="2158409"/>
          <a:ext cx="2805932" cy="767247"/>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lumMod val="65000"/>
                </a:schemeClr>
              </a:solidFill>
            </a:rPr>
            <a:t>Metrics</a:t>
          </a:r>
        </a:p>
      </dsp:txBody>
      <dsp:txXfrm>
        <a:off x="2834348" y="2195863"/>
        <a:ext cx="2731024" cy="692339"/>
      </dsp:txXfrm>
    </dsp:sp>
    <dsp:sp modelId="{A322ACB7-438D-4A31-A5EB-3FEBE316B0FF}">
      <dsp:nvSpPr>
        <dsp:cNvPr id="0" name=""/>
        <dsp:cNvSpPr/>
      </dsp:nvSpPr>
      <dsp:spPr>
        <a:xfrm>
          <a:off x="2796894" y="3021562"/>
          <a:ext cx="2805932" cy="767247"/>
        </a:xfrm>
        <a:prstGeom prst="roundRect">
          <a:avLst/>
        </a:prstGeom>
        <a:solidFill>
          <a:schemeClr val="accent5">
            <a:lumMod val="60000"/>
            <a:lumOff val="40000"/>
            <a:alpha val="90000"/>
          </a:schemeClr>
        </a:solidFill>
        <a:ln w="6350" cap="flat" cmpd="sng" algn="ctr">
          <a:solidFill>
            <a:schemeClr val="accent1">
              <a:hueOff val="0"/>
              <a:satOff val="0"/>
              <a:lumOff val="0"/>
              <a:alphaOff val="0"/>
            </a:schemeClr>
          </a:solidFill>
          <a:prstDash val="solid"/>
          <a:miter lim="800000"/>
        </a:ln>
        <a:effectLst>
          <a:reflection blurRad="6350" stA="50000" endA="300" endPos="55000" dir="5400000" sy="-100000" algn="bl" rotWithShape="0"/>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bg1">
                  <a:lumMod val="65000"/>
                </a:schemeClr>
              </a:solidFill>
            </a:rPr>
            <a:t>Reports</a:t>
          </a:r>
        </a:p>
      </dsp:txBody>
      <dsp:txXfrm>
        <a:off x="2834348" y="3059016"/>
        <a:ext cx="2731024" cy="69233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4E0CF-590B-47A3-9A7C-4950A3E0899A}"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09507-2A8D-4B96-B070-F3BA33399BDE}" type="slidenum">
              <a:rPr lang="en-US" smtClean="0"/>
              <a:t>‹#›</a:t>
            </a:fld>
            <a:endParaRPr lang="en-US"/>
          </a:p>
        </p:txBody>
      </p:sp>
    </p:spTree>
    <p:extLst>
      <p:ext uri="{BB962C8B-B14F-4D97-AF65-F5344CB8AC3E}">
        <p14:creationId xmlns:p14="http://schemas.microsoft.com/office/powerpoint/2010/main" val="227647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Conduct comprehensive and trauma-informed assessments of job seekers referred from RRH/shelter to establish their employment goals. </a:t>
            </a:r>
          </a:p>
          <a:p>
            <a:r>
              <a:rPr lang="en-US" sz="1200" dirty="0"/>
              <a:t>Work with job seekers to co-create an employment plan for reaching their goals and provide support to job seekers to follow through on their plan, secure necessary support services, persist in training or education programs (if applicable), and retain employment.</a:t>
            </a:r>
          </a:p>
          <a:p>
            <a:r>
              <a:rPr lang="en-US" sz="1200" dirty="0"/>
              <a:t>Provide job seekers with the opportunity to connect with a full breadth of workforce organizations across the community, including connections to different service models (e.g., transitional jobs, pre-apprenticeship and apprenticeship programs, individual placement and support, employment preparation and placement, industry-specific training, etc.) supported by a variety of funding streams (e.g., WIOA, SNAP Employment and Training/SNAP to Success, TANF WorkFirst, DRS and Supported Employment, City or County workforce programs, private funding, etc.).</a:t>
            </a:r>
          </a:p>
          <a:p>
            <a:r>
              <a:rPr lang="en-US" sz="1200" dirty="0"/>
              <a:t> Employment Navigators must have a thorough understanding of the workforce system and services in the COC area, including programs funded by public system partners. Employment services may be offered by a provider partner; however, the priority is for organizations to refer job seekers to the workforce intervention that best meets the job seeker’s needs.</a:t>
            </a:r>
          </a:p>
          <a:p>
            <a:r>
              <a:rPr lang="en-US" sz="1200" dirty="0"/>
              <a:t> Coordinate with housing case managers at the RRH program or shelter to ensure that job seekers are fully supported in reaching their employment goals and to ensure that all supportive service needs are met</a:t>
            </a:r>
            <a:endParaRPr lang="en-US" sz="1800" dirty="0">
              <a:solidFill>
                <a:srgbClr val="00206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6F09507-2A8D-4B96-B070-F3BA33399BDE}" type="slidenum">
              <a:rPr lang="en-US" smtClean="0"/>
              <a:t>6</a:t>
            </a:fld>
            <a:endParaRPr lang="en-US"/>
          </a:p>
        </p:txBody>
      </p:sp>
    </p:spTree>
    <p:extLst>
      <p:ext uri="{BB962C8B-B14F-4D97-AF65-F5344CB8AC3E}">
        <p14:creationId xmlns:p14="http://schemas.microsoft.com/office/powerpoint/2010/main" val="4165919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8F39-BC8A-8E50-F00A-CB8B8A877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37D412B-51C7-59BF-A0C3-F0988D6ECD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CD67F98-758D-7DDF-F8EA-56149FF746F9}"/>
              </a:ext>
            </a:extLst>
          </p:cNvPr>
          <p:cNvSpPr>
            <a:spLocks noGrp="1"/>
          </p:cNvSpPr>
          <p:nvPr>
            <p:ph type="dt" sz="half" idx="10"/>
          </p:nvPr>
        </p:nvSpPr>
        <p:spPr/>
        <p:txBody>
          <a:bodyPr/>
          <a:lstStyle/>
          <a:p>
            <a:fld id="{D161A8DE-CC29-4C44-8614-8E497385649B}" type="datetimeFigureOut">
              <a:rPr lang="en-US" smtClean="0"/>
              <a:t>3/25/2024</a:t>
            </a:fld>
            <a:endParaRPr lang="en-US"/>
          </a:p>
        </p:txBody>
      </p:sp>
      <p:sp>
        <p:nvSpPr>
          <p:cNvPr id="5" name="Footer Placeholder 4">
            <a:extLst>
              <a:ext uri="{FF2B5EF4-FFF2-40B4-BE49-F238E27FC236}">
                <a16:creationId xmlns:a16="http://schemas.microsoft.com/office/drawing/2014/main" id="{23FEAEC8-FAF2-D1A8-A65F-560269A40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18DD8-4210-B534-E2B7-2C281BD9156D}"/>
              </a:ext>
            </a:extLst>
          </p:cNvPr>
          <p:cNvSpPr>
            <a:spLocks noGrp="1"/>
          </p:cNvSpPr>
          <p:nvPr>
            <p:ph type="sldNum" sz="quarter" idx="12"/>
          </p:nvPr>
        </p:nvSpPr>
        <p:spPr/>
        <p:txBody>
          <a:bodyPr/>
          <a:lstStyle/>
          <a:p>
            <a:fld id="{67DE2A9C-6463-46D6-A256-1DF9340023CA}" type="slidenum">
              <a:rPr lang="en-US" smtClean="0"/>
              <a:t>‹#›</a:t>
            </a:fld>
            <a:endParaRPr lang="en-US"/>
          </a:p>
        </p:txBody>
      </p:sp>
    </p:spTree>
    <p:extLst>
      <p:ext uri="{BB962C8B-B14F-4D97-AF65-F5344CB8AC3E}">
        <p14:creationId xmlns:p14="http://schemas.microsoft.com/office/powerpoint/2010/main" val="3855971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4C50A-EA4B-8D62-B308-EA692FB9DF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87D0132-3101-BB16-D5B2-36F444C4DF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ECB6E-7ECD-22EE-8B10-1C4622DCBA4E}"/>
              </a:ext>
            </a:extLst>
          </p:cNvPr>
          <p:cNvSpPr>
            <a:spLocks noGrp="1"/>
          </p:cNvSpPr>
          <p:nvPr>
            <p:ph type="dt" sz="half" idx="10"/>
          </p:nvPr>
        </p:nvSpPr>
        <p:spPr/>
        <p:txBody>
          <a:bodyPr/>
          <a:lstStyle/>
          <a:p>
            <a:fld id="{D161A8DE-CC29-4C44-8614-8E497385649B}" type="datetimeFigureOut">
              <a:rPr lang="en-US" smtClean="0"/>
              <a:t>3/25/2024</a:t>
            </a:fld>
            <a:endParaRPr lang="en-US"/>
          </a:p>
        </p:txBody>
      </p:sp>
      <p:sp>
        <p:nvSpPr>
          <p:cNvPr id="5" name="Footer Placeholder 4">
            <a:extLst>
              <a:ext uri="{FF2B5EF4-FFF2-40B4-BE49-F238E27FC236}">
                <a16:creationId xmlns:a16="http://schemas.microsoft.com/office/drawing/2014/main" id="{0810AFA9-0B17-B217-80B2-73C29F3D7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04154-51D0-ED09-98A5-594400FDE2DE}"/>
              </a:ext>
            </a:extLst>
          </p:cNvPr>
          <p:cNvSpPr>
            <a:spLocks noGrp="1"/>
          </p:cNvSpPr>
          <p:nvPr>
            <p:ph type="sldNum" sz="quarter" idx="12"/>
          </p:nvPr>
        </p:nvSpPr>
        <p:spPr/>
        <p:txBody>
          <a:bodyPr/>
          <a:lstStyle/>
          <a:p>
            <a:fld id="{67DE2A9C-6463-46D6-A256-1DF9340023CA}" type="slidenum">
              <a:rPr lang="en-US" smtClean="0"/>
              <a:t>‹#›</a:t>
            </a:fld>
            <a:endParaRPr lang="en-US"/>
          </a:p>
        </p:txBody>
      </p:sp>
    </p:spTree>
    <p:extLst>
      <p:ext uri="{BB962C8B-B14F-4D97-AF65-F5344CB8AC3E}">
        <p14:creationId xmlns:p14="http://schemas.microsoft.com/office/powerpoint/2010/main" val="197512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F90C70-E22E-65C4-7B02-8E2605188D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B2F39A-ECDD-56F7-CF9C-8375D88E16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D01048-10C1-1D29-A697-EFD76DF0013B}"/>
              </a:ext>
            </a:extLst>
          </p:cNvPr>
          <p:cNvSpPr>
            <a:spLocks noGrp="1"/>
          </p:cNvSpPr>
          <p:nvPr>
            <p:ph type="dt" sz="half" idx="10"/>
          </p:nvPr>
        </p:nvSpPr>
        <p:spPr/>
        <p:txBody>
          <a:bodyPr/>
          <a:lstStyle/>
          <a:p>
            <a:fld id="{D161A8DE-CC29-4C44-8614-8E497385649B}" type="datetimeFigureOut">
              <a:rPr lang="en-US" smtClean="0"/>
              <a:t>3/25/2024</a:t>
            </a:fld>
            <a:endParaRPr lang="en-US"/>
          </a:p>
        </p:txBody>
      </p:sp>
      <p:sp>
        <p:nvSpPr>
          <p:cNvPr id="5" name="Footer Placeholder 4">
            <a:extLst>
              <a:ext uri="{FF2B5EF4-FFF2-40B4-BE49-F238E27FC236}">
                <a16:creationId xmlns:a16="http://schemas.microsoft.com/office/drawing/2014/main" id="{8625C62D-6F13-DEB8-9694-0366BCE98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5B587-AF3C-4422-8978-CC04863BD903}"/>
              </a:ext>
            </a:extLst>
          </p:cNvPr>
          <p:cNvSpPr>
            <a:spLocks noGrp="1"/>
          </p:cNvSpPr>
          <p:nvPr>
            <p:ph type="sldNum" sz="quarter" idx="12"/>
          </p:nvPr>
        </p:nvSpPr>
        <p:spPr/>
        <p:txBody>
          <a:bodyPr/>
          <a:lstStyle/>
          <a:p>
            <a:fld id="{67DE2A9C-6463-46D6-A256-1DF9340023CA}" type="slidenum">
              <a:rPr lang="en-US" smtClean="0"/>
              <a:t>‹#›</a:t>
            </a:fld>
            <a:endParaRPr lang="en-US"/>
          </a:p>
        </p:txBody>
      </p:sp>
    </p:spTree>
    <p:extLst>
      <p:ext uri="{BB962C8B-B14F-4D97-AF65-F5344CB8AC3E}">
        <p14:creationId xmlns:p14="http://schemas.microsoft.com/office/powerpoint/2010/main" val="160151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F2EBF-BFD0-DD9B-5E53-D37D18EEA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4F8E4E-F29A-36D6-B336-F7857C1A69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65C3D-C218-11AA-E84C-D6E1FFBF3CF4}"/>
              </a:ext>
            </a:extLst>
          </p:cNvPr>
          <p:cNvSpPr>
            <a:spLocks noGrp="1"/>
          </p:cNvSpPr>
          <p:nvPr>
            <p:ph type="dt" sz="half" idx="10"/>
          </p:nvPr>
        </p:nvSpPr>
        <p:spPr/>
        <p:txBody>
          <a:bodyPr/>
          <a:lstStyle/>
          <a:p>
            <a:fld id="{D161A8DE-CC29-4C44-8614-8E497385649B}" type="datetimeFigureOut">
              <a:rPr lang="en-US" smtClean="0"/>
              <a:t>3/25/2024</a:t>
            </a:fld>
            <a:endParaRPr lang="en-US"/>
          </a:p>
        </p:txBody>
      </p:sp>
      <p:sp>
        <p:nvSpPr>
          <p:cNvPr id="5" name="Footer Placeholder 4">
            <a:extLst>
              <a:ext uri="{FF2B5EF4-FFF2-40B4-BE49-F238E27FC236}">
                <a16:creationId xmlns:a16="http://schemas.microsoft.com/office/drawing/2014/main" id="{07030EAF-0C9C-F173-AD0E-94B15FA12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C8E50C-80FF-E90E-C0C1-E984FC7C37B4}"/>
              </a:ext>
            </a:extLst>
          </p:cNvPr>
          <p:cNvSpPr>
            <a:spLocks noGrp="1"/>
          </p:cNvSpPr>
          <p:nvPr>
            <p:ph type="sldNum" sz="quarter" idx="12"/>
          </p:nvPr>
        </p:nvSpPr>
        <p:spPr/>
        <p:txBody>
          <a:bodyPr/>
          <a:lstStyle/>
          <a:p>
            <a:fld id="{67DE2A9C-6463-46D6-A256-1DF9340023CA}" type="slidenum">
              <a:rPr lang="en-US" smtClean="0"/>
              <a:t>‹#›</a:t>
            </a:fld>
            <a:endParaRPr lang="en-US"/>
          </a:p>
        </p:txBody>
      </p:sp>
    </p:spTree>
    <p:extLst>
      <p:ext uri="{BB962C8B-B14F-4D97-AF65-F5344CB8AC3E}">
        <p14:creationId xmlns:p14="http://schemas.microsoft.com/office/powerpoint/2010/main" val="387150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B34F-8F03-E9E9-025B-43E5A659D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BA689-74BD-18EE-5EB7-2E01A5FC37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F16C81-3F21-43ED-0FE4-75B03163AA5F}"/>
              </a:ext>
            </a:extLst>
          </p:cNvPr>
          <p:cNvSpPr>
            <a:spLocks noGrp="1"/>
          </p:cNvSpPr>
          <p:nvPr>
            <p:ph type="dt" sz="half" idx="10"/>
          </p:nvPr>
        </p:nvSpPr>
        <p:spPr/>
        <p:txBody>
          <a:bodyPr/>
          <a:lstStyle/>
          <a:p>
            <a:fld id="{D161A8DE-CC29-4C44-8614-8E497385649B}" type="datetimeFigureOut">
              <a:rPr lang="en-US" smtClean="0"/>
              <a:t>3/25/2024</a:t>
            </a:fld>
            <a:endParaRPr lang="en-US"/>
          </a:p>
        </p:txBody>
      </p:sp>
      <p:sp>
        <p:nvSpPr>
          <p:cNvPr id="5" name="Footer Placeholder 4">
            <a:extLst>
              <a:ext uri="{FF2B5EF4-FFF2-40B4-BE49-F238E27FC236}">
                <a16:creationId xmlns:a16="http://schemas.microsoft.com/office/drawing/2014/main" id="{F1C73E8F-A008-E84B-5DA2-F5B7707DA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E48A3-9C49-06CC-F853-CA404F91623B}"/>
              </a:ext>
            </a:extLst>
          </p:cNvPr>
          <p:cNvSpPr>
            <a:spLocks noGrp="1"/>
          </p:cNvSpPr>
          <p:nvPr>
            <p:ph type="sldNum" sz="quarter" idx="12"/>
          </p:nvPr>
        </p:nvSpPr>
        <p:spPr/>
        <p:txBody>
          <a:bodyPr/>
          <a:lstStyle/>
          <a:p>
            <a:fld id="{67DE2A9C-6463-46D6-A256-1DF9340023CA}" type="slidenum">
              <a:rPr lang="en-US" smtClean="0"/>
              <a:t>‹#›</a:t>
            </a:fld>
            <a:endParaRPr lang="en-US"/>
          </a:p>
        </p:txBody>
      </p:sp>
    </p:spTree>
    <p:extLst>
      <p:ext uri="{BB962C8B-B14F-4D97-AF65-F5344CB8AC3E}">
        <p14:creationId xmlns:p14="http://schemas.microsoft.com/office/powerpoint/2010/main" val="384699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DA219-AA3B-2B83-3105-6FD57F2A35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5B7D9D-CE00-DA65-7C5A-452F487293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DBF299-ACF9-2B5C-1D46-AAC46E1C5B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44211-C7FD-F00E-BF0E-3491A039CADB}"/>
              </a:ext>
            </a:extLst>
          </p:cNvPr>
          <p:cNvSpPr>
            <a:spLocks noGrp="1"/>
          </p:cNvSpPr>
          <p:nvPr>
            <p:ph type="dt" sz="half" idx="10"/>
          </p:nvPr>
        </p:nvSpPr>
        <p:spPr/>
        <p:txBody>
          <a:bodyPr/>
          <a:lstStyle/>
          <a:p>
            <a:fld id="{D161A8DE-CC29-4C44-8614-8E497385649B}" type="datetimeFigureOut">
              <a:rPr lang="en-US" smtClean="0"/>
              <a:t>3/25/2024</a:t>
            </a:fld>
            <a:endParaRPr lang="en-US"/>
          </a:p>
        </p:txBody>
      </p:sp>
      <p:sp>
        <p:nvSpPr>
          <p:cNvPr id="6" name="Footer Placeholder 5">
            <a:extLst>
              <a:ext uri="{FF2B5EF4-FFF2-40B4-BE49-F238E27FC236}">
                <a16:creationId xmlns:a16="http://schemas.microsoft.com/office/drawing/2014/main" id="{0D8E6129-90AF-F0D2-D1FA-3967D8F1D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7BA502-368C-EAD9-5762-D3C1C9C4809A}"/>
              </a:ext>
            </a:extLst>
          </p:cNvPr>
          <p:cNvSpPr>
            <a:spLocks noGrp="1"/>
          </p:cNvSpPr>
          <p:nvPr>
            <p:ph type="sldNum" sz="quarter" idx="12"/>
          </p:nvPr>
        </p:nvSpPr>
        <p:spPr/>
        <p:txBody>
          <a:bodyPr/>
          <a:lstStyle/>
          <a:p>
            <a:fld id="{67DE2A9C-6463-46D6-A256-1DF9340023CA}" type="slidenum">
              <a:rPr lang="en-US" smtClean="0"/>
              <a:t>‹#›</a:t>
            </a:fld>
            <a:endParaRPr lang="en-US"/>
          </a:p>
        </p:txBody>
      </p:sp>
    </p:spTree>
    <p:extLst>
      <p:ext uri="{BB962C8B-B14F-4D97-AF65-F5344CB8AC3E}">
        <p14:creationId xmlns:p14="http://schemas.microsoft.com/office/powerpoint/2010/main" val="343006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1FB22-7B14-2D6E-95A5-E0DDD3E0A8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9D5BBD-EA54-B0A6-E929-190B8DF9BD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95C71F-4D2D-C74E-2B36-6793AE97A1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5BBABC-A99A-42A3-BB51-6AD2E7BF8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2F8FC7-0DD9-6679-DD81-8389EB86AA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BB8A99-439D-45CA-B457-3CD9FD193D9E}"/>
              </a:ext>
            </a:extLst>
          </p:cNvPr>
          <p:cNvSpPr>
            <a:spLocks noGrp="1"/>
          </p:cNvSpPr>
          <p:nvPr>
            <p:ph type="dt" sz="half" idx="10"/>
          </p:nvPr>
        </p:nvSpPr>
        <p:spPr/>
        <p:txBody>
          <a:bodyPr/>
          <a:lstStyle/>
          <a:p>
            <a:fld id="{D161A8DE-CC29-4C44-8614-8E497385649B}" type="datetimeFigureOut">
              <a:rPr lang="en-US" smtClean="0"/>
              <a:t>3/25/2024</a:t>
            </a:fld>
            <a:endParaRPr lang="en-US"/>
          </a:p>
        </p:txBody>
      </p:sp>
      <p:sp>
        <p:nvSpPr>
          <p:cNvPr id="8" name="Footer Placeholder 7">
            <a:extLst>
              <a:ext uri="{FF2B5EF4-FFF2-40B4-BE49-F238E27FC236}">
                <a16:creationId xmlns:a16="http://schemas.microsoft.com/office/drawing/2014/main" id="{1D5C1ECF-BA28-C2A8-9F68-99B4EDEFB2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C3096C-4B08-6E33-1A15-6F38A82C7608}"/>
              </a:ext>
            </a:extLst>
          </p:cNvPr>
          <p:cNvSpPr>
            <a:spLocks noGrp="1"/>
          </p:cNvSpPr>
          <p:nvPr>
            <p:ph type="sldNum" sz="quarter" idx="12"/>
          </p:nvPr>
        </p:nvSpPr>
        <p:spPr/>
        <p:txBody>
          <a:bodyPr/>
          <a:lstStyle/>
          <a:p>
            <a:fld id="{67DE2A9C-6463-46D6-A256-1DF9340023CA}" type="slidenum">
              <a:rPr lang="en-US" smtClean="0"/>
              <a:t>‹#›</a:t>
            </a:fld>
            <a:endParaRPr lang="en-US"/>
          </a:p>
        </p:txBody>
      </p:sp>
    </p:spTree>
    <p:extLst>
      <p:ext uri="{BB962C8B-B14F-4D97-AF65-F5344CB8AC3E}">
        <p14:creationId xmlns:p14="http://schemas.microsoft.com/office/powerpoint/2010/main" val="228619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73D14-AD5C-1D2E-0A6D-E00A634C5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717D37-7AF8-4011-D435-95AB0E85A5D3}"/>
              </a:ext>
            </a:extLst>
          </p:cNvPr>
          <p:cNvSpPr>
            <a:spLocks noGrp="1"/>
          </p:cNvSpPr>
          <p:nvPr>
            <p:ph type="dt" sz="half" idx="10"/>
          </p:nvPr>
        </p:nvSpPr>
        <p:spPr/>
        <p:txBody>
          <a:bodyPr/>
          <a:lstStyle/>
          <a:p>
            <a:fld id="{D161A8DE-CC29-4C44-8614-8E497385649B}" type="datetimeFigureOut">
              <a:rPr lang="en-US" smtClean="0"/>
              <a:t>3/25/2024</a:t>
            </a:fld>
            <a:endParaRPr lang="en-US"/>
          </a:p>
        </p:txBody>
      </p:sp>
      <p:sp>
        <p:nvSpPr>
          <p:cNvPr id="4" name="Footer Placeholder 3">
            <a:extLst>
              <a:ext uri="{FF2B5EF4-FFF2-40B4-BE49-F238E27FC236}">
                <a16:creationId xmlns:a16="http://schemas.microsoft.com/office/drawing/2014/main" id="{BBA8E63C-F667-14BF-0860-4E1FE4A696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FA5920-974B-E59D-0EE9-D2829920F9E8}"/>
              </a:ext>
            </a:extLst>
          </p:cNvPr>
          <p:cNvSpPr>
            <a:spLocks noGrp="1"/>
          </p:cNvSpPr>
          <p:nvPr>
            <p:ph type="sldNum" sz="quarter" idx="12"/>
          </p:nvPr>
        </p:nvSpPr>
        <p:spPr/>
        <p:txBody>
          <a:bodyPr/>
          <a:lstStyle/>
          <a:p>
            <a:fld id="{67DE2A9C-6463-46D6-A256-1DF9340023CA}" type="slidenum">
              <a:rPr lang="en-US" smtClean="0"/>
              <a:t>‹#›</a:t>
            </a:fld>
            <a:endParaRPr lang="en-US"/>
          </a:p>
        </p:txBody>
      </p:sp>
    </p:spTree>
    <p:extLst>
      <p:ext uri="{BB962C8B-B14F-4D97-AF65-F5344CB8AC3E}">
        <p14:creationId xmlns:p14="http://schemas.microsoft.com/office/powerpoint/2010/main" val="318955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C6CAB7-FC40-AC18-63C8-2DD81E82D3CE}"/>
              </a:ext>
            </a:extLst>
          </p:cNvPr>
          <p:cNvSpPr>
            <a:spLocks noGrp="1"/>
          </p:cNvSpPr>
          <p:nvPr>
            <p:ph type="dt" sz="half" idx="10"/>
          </p:nvPr>
        </p:nvSpPr>
        <p:spPr/>
        <p:txBody>
          <a:bodyPr/>
          <a:lstStyle/>
          <a:p>
            <a:fld id="{D161A8DE-CC29-4C44-8614-8E497385649B}" type="datetimeFigureOut">
              <a:rPr lang="en-US" smtClean="0"/>
              <a:t>3/25/2024</a:t>
            </a:fld>
            <a:endParaRPr lang="en-US"/>
          </a:p>
        </p:txBody>
      </p:sp>
      <p:sp>
        <p:nvSpPr>
          <p:cNvPr id="3" name="Footer Placeholder 2">
            <a:extLst>
              <a:ext uri="{FF2B5EF4-FFF2-40B4-BE49-F238E27FC236}">
                <a16:creationId xmlns:a16="http://schemas.microsoft.com/office/drawing/2014/main" id="{41E1DD2D-E7AE-503C-0205-0FA54614D8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B78144-B215-1E9D-7609-96DD2A1151FD}"/>
              </a:ext>
            </a:extLst>
          </p:cNvPr>
          <p:cNvSpPr>
            <a:spLocks noGrp="1"/>
          </p:cNvSpPr>
          <p:nvPr>
            <p:ph type="sldNum" sz="quarter" idx="12"/>
          </p:nvPr>
        </p:nvSpPr>
        <p:spPr/>
        <p:txBody>
          <a:bodyPr/>
          <a:lstStyle/>
          <a:p>
            <a:fld id="{67DE2A9C-6463-46D6-A256-1DF9340023CA}" type="slidenum">
              <a:rPr lang="en-US" smtClean="0"/>
              <a:t>‹#›</a:t>
            </a:fld>
            <a:endParaRPr lang="en-US"/>
          </a:p>
        </p:txBody>
      </p:sp>
    </p:spTree>
    <p:extLst>
      <p:ext uri="{BB962C8B-B14F-4D97-AF65-F5344CB8AC3E}">
        <p14:creationId xmlns:p14="http://schemas.microsoft.com/office/powerpoint/2010/main" val="116835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4F09-9691-3012-CA0B-D1807BA16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93EF51-881F-95E4-7B3F-BD3BA8659F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EEFEC3-55FF-17E7-640C-E0EA82943B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80B6F-0A71-7DE6-E806-DEB18491B189}"/>
              </a:ext>
            </a:extLst>
          </p:cNvPr>
          <p:cNvSpPr>
            <a:spLocks noGrp="1"/>
          </p:cNvSpPr>
          <p:nvPr>
            <p:ph type="dt" sz="half" idx="10"/>
          </p:nvPr>
        </p:nvSpPr>
        <p:spPr/>
        <p:txBody>
          <a:bodyPr/>
          <a:lstStyle/>
          <a:p>
            <a:fld id="{D161A8DE-CC29-4C44-8614-8E497385649B}" type="datetimeFigureOut">
              <a:rPr lang="en-US" smtClean="0"/>
              <a:t>3/25/2024</a:t>
            </a:fld>
            <a:endParaRPr lang="en-US"/>
          </a:p>
        </p:txBody>
      </p:sp>
      <p:sp>
        <p:nvSpPr>
          <p:cNvPr id="6" name="Footer Placeholder 5">
            <a:extLst>
              <a:ext uri="{FF2B5EF4-FFF2-40B4-BE49-F238E27FC236}">
                <a16:creationId xmlns:a16="http://schemas.microsoft.com/office/drawing/2014/main" id="{70BCADA5-9871-449B-413E-32B2B58610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73CDB-0278-5EA9-D7C0-C6FD85F1417A}"/>
              </a:ext>
            </a:extLst>
          </p:cNvPr>
          <p:cNvSpPr>
            <a:spLocks noGrp="1"/>
          </p:cNvSpPr>
          <p:nvPr>
            <p:ph type="sldNum" sz="quarter" idx="12"/>
          </p:nvPr>
        </p:nvSpPr>
        <p:spPr/>
        <p:txBody>
          <a:bodyPr/>
          <a:lstStyle/>
          <a:p>
            <a:fld id="{67DE2A9C-6463-46D6-A256-1DF9340023CA}" type="slidenum">
              <a:rPr lang="en-US" smtClean="0"/>
              <a:t>‹#›</a:t>
            </a:fld>
            <a:endParaRPr lang="en-US"/>
          </a:p>
        </p:txBody>
      </p:sp>
    </p:spTree>
    <p:extLst>
      <p:ext uri="{BB962C8B-B14F-4D97-AF65-F5344CB8AC3E}">
        <p14:creationId xmlns:p14="http://schemas.microsoft.com/office/powerpoint/2010/main" val="299467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CF24-40CB-924A-57CA-BEB8B7500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6022F8-0E2C-AE34-1B31-3687DE2CD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07D1AE-BA29-C6E5-90A6-489F50362C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79464F-09B5-AE26-8B1B-0891ED29378E}"/>
              </a:ext>
            </a:extLst>
          </p:cNvPr>
          <p:cNvSpPr>
            <a:spLocks noGrp="1"/>
          </p:cNvSpPr>
          <p:nvPr>
            <p:ph type="dt" sz="half" idx="10"/>
          </p:nvPr>
        </p:nvSpPr>
        <p:spPr/>
        <p:txBody>
          <a:bodyPr/>
          <a:lstStyle/>
          <a:p>
            <a:fld id="{D161A8DE-CC29-4C44-8614-8E497385649B}" type="datetimeFigureOut">
              <a:rPr lang="en-US" smtClean="0"/>
              <a:t>3/25/2024</a:t>
            </a:fld>
            <a:endParaRPr lang="en-US"/>
          </a:p>
        </p:txBody>
      </p:sp>
      <p:sp>
        <p:nvSpPr>
          <p:cNvPr id="6" name="Footer Placeholder 5">
            <a:extLst>
              <a:ext uri="{FF2B5EF4-FFF2-40B4-BE49-F238E27FC236}">
                <a16:creationId xmlns:a16="http://schemas.microsoft.com/office/drawing/2014/main" id="{6B7D9F8E-A6E1-9B20-058F-C6BC856649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D98F0-D8BA-0420-E727-812682B77748}"/>
              </a:ext>
            </a:extLst>
          </p:cNvPr>
          <p:cNvSpPr>
            <a:spLocks noGrp="1"/>
          </p:cNvSpPr>
          <p:nvPr>
            <p:ph type="sldNum" sz="quarter" idx="12"/>
          </p:nvPr>
        </p:nvSpPr>
        <p:spPr/>
        <p:txBody>
          <a:bodyPr/>
          <a:lstStyle/>
          <a:p>
            <a:fld id="{67DE2A9C-6463-46D6-A256-1DF9340023CA}" type="slidenum">
              <a:rPr lang="en-US" smtClean="0"/>
              <a:t>‹#›</a:t>
            </a:fld>
            <a:endParaRPr lang="en-US"/>
          </a:p>
        </p:txBody>
      </p:sp>
    </p:spTree>
    <p:extLst>
      <p:ext uri="{BB962C8B-B14F-4D97-AF65-F5344CB8AC3E}">
        <p14:creationId xmlns:p14="http://schemas.microsoft.com/office/powerpoint/2010/main" val="1596509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C4CB48-EAC6-E3C6-724B-46F270CCA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2213B9-6810-D92F-5333-F5B201FF1C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9F04E-E950-30CF-9543-3C8E79C737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1A8DE-CC29-4C44-8614-8E497385649B}" type="datetimeFigureOut">
              <a:rPr lang="en-US" smtClean="0"/>
              <a:t>3/25/2024</a:t>
            </a:fld>
            <a:endParaRPr lang="en-US"/>
          </a:p>
        </p:txBody>
      </p:sp>
      <p:sp>
        <p:nvSpPr>
          <p:cNvPr id="5" name="Footer Placeholder 4">
            <a:extLst>
              <a:ext uri="{FF2B5EF4-FFF2-40B4-BE49-F238E27FC236}">
                <a16:creationId xmlns:a16="http://schemas.microsoft.com/office/drawing/2014/main" id="{7E56EC7A-D930-A722-924D-F1E019D19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2B36A6-3482-BE4C-2DFB-FDCBFF179B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E2A9C-6463-46D6-A256-1DF9340023CA}" type="slidenum">
              <a:rPr lang="en-US" smtClean="0"/>
              <a:t>‹#›</a:t>
            </a:fld>
            <a:endParaRPr lang="en-US"/>
          </a:p>
        </p:txBody>
      </p:sp>
    </p:spTree>
    <p:extLst>
      <p:ext uri="{BB962C8B-B14F-4D97-AF65-F5344CB8AC3E}">
        <p14:creationId xmlns:p14="http://schemas.microsoft.com/office/powerpoint/2010/main" val="246430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png"/><Relationship Id="rId7" Type="http://schemas.openxmlformats.org/officeDocument/2006/relationships/diagramQuickStyle" Target="../diagrams/quickStyle6.xml"/><Relationship Id="rId2" Type="http://schemas.microsoft.com/office/2018/10/relationships/comments" Target="../comments/modernComment_18B_33ADCE5B.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5.png"/><Relationship Id="rId4" Type="http://schemas.openxmlformats.org/officeDocument/2006/relationships/image" Target="../media/image3.png"/><Relationship Id="rId9" Type="http://schemas.microsoft.com/office/2007/relationships/diagramDrawing" Target="../diagrams/drawing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png"/><Relationship Id="rId7" Type="http://schemas.openxmlformats.org/officeDocument/2006/relationships/diagramColors" Target="../diagrams/colors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3.png"/><Relationship Id="rId7" Type="http://schemas.openxmlformats.org/officeDocument/2006/relationships/diagramColors" Target="../diagrams/colors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3.png"/><Relationship Id="rId7" Type="http://schemas.openxmlformats.org/officeDocument/2006/relationships/diagramColors" Target="../diagrams/colors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pn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3.png"/><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1.png"/><Relationship Id="rId7" Type="http://schemas.openxmlformats.org/officeDocument/2006/relationships/diagramQuickStyle" Target="../diagrams/quickStyle12.xml"/><Relationship Id="rId2" Type="http://schemas.microsoft.com/office/2018/10/relationships/comments" Target="../comments/modernComment_15A_A2B0EBAB.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3.png"/><Relationship Id="rId9" Type="http://schemas.microsoft.com/office/2007/relationships/diagramDrawing" Target="../diagrams/drawing12.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1.png"/><Relationship Id="rId7" Type="http://schemas.openxmlformats.org/officeDocument/2006/relationships/diagramQuickStyle" Target="../diagrams/quickStyle13.xml"/><Relationship Id="rId2" Type="http://schemas.microsoft.com/office/2018/10/relationships/comments" Target="../comments/modernComment_18C_306C6441.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png"/><Relationship Id="rId9" Type="http://schemas.microsoft.com/office/2007/relationships/diagramDrawing" Target="../diagrams/drawing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3.png"/><Relationship Id="rId7" Type="http://schemas.openxmlformats.org/officeDocument/2006/relationships/diagramColors" Target="../diagrams/colors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3.png"/><Relationship Id="rId7" Type="http://schemas.openxmlformats.org/officeDocument/2006/relationships/diagramColors" Target="../diagrams/colors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2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3.png"/><Relationship Id="rId7" Type="http://schemas.openxmlformats.org/officeDocument/2006/relationships/diagramColors" Target="../diagrams/colors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23.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3.png"/><Relationship Id="rId7" Type="http://schemas.openxmlformats.org/officeDocument/2006/relationships/diagramColors" Target="../diagrams/colors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4.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3.png"/><Relationship Id="rId7" Type="http://schemas.openxmlformats.org/officeDocument/2006/relationships/diagramColors" Target="../diagrams/colors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freeimageslive.co.uk/free_stock_image/deadline-concept-jp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us02web.zoom.us/s/87232845590#succes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illinois.gov/sites/GATA/Grants/SitePages/CSFA.aspx"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3.png"/><Relationship Id="rId7" Type="http://schemas.openxmlformats.org/officeDocument/2006/relationships/diagramColors" Target="../diagrams/colors1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pixabay.com/ko/%EC%99%84%EB%A3%8C-%EA%B8%B0%ED%98%B8-%EB%A1%9C%EA%B7%B8%EC%9D%B8-%EC%95%84%EC%9D%B4%EC%BD%98-27498/" TargetMode="Externa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grants.illinois.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ants.illinois.gov/porta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openclipart.org/detail/172030/approved-business-stamp-1"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openclipart.org/detail/3130/warning-notification" TargetMode="Externa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grants.illinois.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picpedia.org/chalkboard/g/grants.html" TargetMode="External"/><Relationship Id="rId4" Type="http://schemas.openxmlformats.org/officeDocument/2006/relationships/image" Target="../media/image12.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knowledge7.com/2013/11/20/budget-2014-not-much-for-ict/" TargetMode="External"/><Relationship Id="rId4" Type="http://schemas.openxmlformats.org/officeDocument/2006/relationships/image" Target="../media/image13.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pixabay.com/en/cost-dollar-finance-money-business-1174930/" TargetMode="External"/><Relationship Id="rId5" Type="http://schemas.microsoft.com/office/2007/relationships/hdphoto" Target="../media/hdphoto2.wdp"/><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pngall.com/budget-png/download/63153" TargetMode="Externa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pngall.com/budget-png/download/63196" TargetMode="Externa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picpedia.org/suspension-file/g/grants.html" TargetMode="External"/><Relationship Id="rId4" Type="http://schemas.openxmlformats.org/officeDocument/2006/relationships/image" Target="../media/image18.jp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picserver.org/highway-signs2/g/grants.html" TargetMode="External"/><Relationship Id="rId4" Type="http://schemas.openxmlformats.org/officeDocument/2006/relationships/image" Target="../media/image19.jp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pixabay.com/en/magnifying-glass-document-33170/" TargetMode="Externa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flickr.com/photos/jodimichelle/5882754965" TargetMode="External"/><Relationship Id="rId4" Type="http://schemas.openxmlformats.org/officeDocument/2006/relationships/image" Target="../media/image21.jpg"/></Relationships>
</file>

<file path=ppt/slides/_rels/slide5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hyperlink" Target="https://dceo.illinois.gov/aboutdceo/grantopportunities/learning-library.htm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dceo.illinois.gov/content/dam/soi/en/web/dceo/aboutdceo/grantopportunities/grantdocs/procurement.pdf" TargetMode="External"/><Relationship Id="rId5" Type="http://schemas.openxmlformats.org/officeDocument/2006/relationships/hyperlink" Target="https://dceo.illinois.gov/content/dam/soi/en/web/dceo/aboutdceo/grantopportunities/grantdocs/administrative-costs-vs-programmatic-costs.pdf" TargetMode="External"/><Relationship Id="rId4" Type="http://schemas.openxmlformats.org/officeDocument/2006/relationships/hyperlink" Target="https://www.ecfr.gov/current/title-2/subtitle-A/chapter-II/part-200?toc=1"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satisfyingretirement.blogspot.com/2018/04/being-single-and-retired.html" TargetMode="Externa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www.illinoisworknet.com/ApprenticeshipIL/Documents/Essential-Employability-Skills-Framework%20and%20Self%20Assessment.pdf" TargetMode="Externa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8" name="Picture 7">
            <a:extLst>
              <a:ext uri="{FF2B5EF4-FFF2-40B4-BE49-F238E27FC236}">
                <a16:creationId xmlns:a16="http://schemas.microsoft.com/office/drawing/2014/main" id="{7887570B-78D3-EF81-5CDB-8E6962D523E2}"/>
              </a:ext>
            </a:extLst>
          </p:cNvPr>
          <p:cNvPicPr>
            <a:picLocks noChangeAspect="1"/>
          </p:cNvPicPr>
          <p:nvPr/>
        </p:nvPicPr>
        <p:blipFill>
          <a:blip r:embed="rId3"/>
          <a:stretch>
            <a:fillRect/>
          </a:stretch>
        </p:blipFill>
        <p:spPr>
          <a:xfrm>
            <a:off x="95250" y="286996"/>
            <a:ext cx="2857500" cy="1000125"/>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4"/>
          <a:stretch>
            <a:fillRect/>
          </a:stretch>
        </p:blipFill>
        <p:spPr>
          <a:xfrm>
            <a:off x="0" y="5337544"/>
            <a:ext cx="12238090" cy="1520456"/>
          </a:xfrm>
          <a:prstGeom prst="rect">
            <a:avLst/>
          </a:prstGeom>
        </p:spPr>
      </p:pic>
      <p:sp>
        <p:nvSpPr>
          <p:cNvPr id="6" name="Title 1">
            <a:extLst>
              <a:ext uri="{FF2B5EF4-FFF2-40B4-BE49-F238E27FC236}">
                <a16:creationId xmlns:a16="http://schemas.microsoft.com/office/drawing/2014/main" id="{B046A328-8016-2E86-373F-9B5A38FFDEF3}"/>
              </a:ext>
            </a:extLst>
          </p:cNvPr>
          <p:cNvSpPr txBox="1">
            <a:spLocks/>
          </p:cNvSpPr>
          <p:nvPr/>
        </p:nvSpPr>
        <p:spPr>
          <a:xfrm>
            <a:off x="505097" y="1415723"/>
            <a:ext cx="11181806" cy="318733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br>
              <a:rPr kumimoji="0" lang="en-US" sz="4800" b="1" i="0" u="none" strike="noStrike" kern="1200" cap="none" spc="0" normalizeH="0" baseline="0" noProof="0" dirty="0">
                <a:ln>
                  <a:noFill/>
                </a:ln>
                <a:solidFill>
                  <a:srgbClr val="172169"/>
                </a:solidFill>
                <a:effectLst/>
                <a:uLnTx/>
                <a:uFillTx/>
                <a:latin typeface="Calibri" panose="020F0502020204030204"/>
                <a:ea typeface="+mj-ea"/>
                <a:cs typeface="Times New Roman" panose="02020603050405020304" pitchFamily="18" charset="0"/>
              </a:rPr>
            </a:br>
            <a:r>
              <a:rPr kumimoji="0" lang="en-US" sz="4800" b="1" i="0" u="none" strike="noStrike" kern="1200" cap="none" spc="0" normalizeH="0" baseline="0" noProof="0" dirty="0">
                <a:ln>
                  <a:noFill/>
                </a:ln>
                <a:solidFill>
                  <a:srgbClr val="172169"/>
                </a:solidFill>
                <a:effectLst/>
                <a:uLnTx/>
                <a:uFillTx/>
                <a:latin typeface="Calibri" panose="020F0502020204030204"/>
                <a:ea typeface="+mj-ea"/>
                <a:cs typeface="Times New Roman"/>
              </a:rPr>
              <a:t>Job Training and Economic Development </a:t>
            </a:r>
            <a:br>
              <a:rPr kumimoji="0" lang="en-US" sz="3600" b="1" i="0" u="none" strike="noStrike" kern="1200" cap="none" spc="0" normalizeH="0" baseline="0" noProof="0" dirty="0">
                <a:ln>
                  <a:noFill/>
                </a:ln>
                <a:solidFill>
                  <a:srgbClr val="172169"/>
                </a:solidFill>
                <a:effectLst/>
                <a:uLnTx/>
                <a:uFillTx/>
                <a:latin typeface="Calibri" panose="020F0502020204030204"/>
                <a:ea typeface="+mj-ea"/>
                <a:cs typeface="Times New Roman" panose="02020603050405020304" pitchFamily="18" charset="0"/>
              </a:rPr>
            </a:br>
            <a:r>
              <a:rPr kumimoji="0" lang="en-US" sz="3600" b="1" i="0" u="none" strike="noStrike" kern="1200" cap="none" spc="0" normalizeH="0" baseline="0" noProof="0" dirty="0">
                <a:ln>
                  <a:noFill/>
                </a:ln>
                <a:solidFill>
                  <a:srgbClr val="172169"/>
                </a:solidFill>
                <a:effectLst/>
                <a:uLnTx/>
                <a:uFillTx/>
                <a:latin typeface="Calibri" panose="020F0502020204030204"/>
                <a:ea typeface="+mj-ea"/>
                <a:cs typeface="Times New Roman"/>
              </a:rPr>
              <a:t> </a:t>
            </a:r>
            <a:r>
              <a:rPr lang="en-US" sz="6600"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Home Illinois Workforce Pilot </a:t>
            </a:r>
            <a:br>
              <a:rPr kumimoji="0" lang="en-US" sz="3600" b="1" i="0" u="none" strike="noStrike" kern="1200" cap="none" spc="0" normalizeH="0" baseline="0" noProof="0" dirty="0">
                <a:ln>
                  <a:noFill/>
                </a:ln>
                <a:solidFill>
                  <a:srgbClr val="172169"/>
                </a:solidFill>
                <a:effectLst/>
                <a:uLnTx/>
                <a:uFillTx/>
                <a:latin typeface="Calibri" panose="020F0502020204030204"/>
                <a:ea typeface="+mj-ea"/>
                <a:cs typeface="Times New Roman" panose="02020603050405020304" pitchFamily="18" charset="0"/>
              </a:rPr>
            </a:br>
            <a:r>
              <a:rPr kumimoji="0" lang="en-US" sz="4800" b="1" i="0" u="none" strike="noStrike" kern="1200" cap="none" spc="0" normalizeH="0" baseline="0" noProof="0" dirty="0">
                <a:ln>
                  <a:noFill/>
                </a:ln>
                <a:solidFill>
                  <a:srgbClr val="172169"/>
                </a:solidFill>
                <a:effectLst/>
                <a:uLnTx/>
                <a:uFillTx/>
                <a:latin typeface="Calibri" panose="020F0502020204030204"/>
                <a:ea typeface="+mj-ea"/>
                <a:cs typeface="Times New Roman"/>
              </a:rPr>
              <a:t>Notice of Funding Opportunity Review</a:t>
            </a:r>
            <a:br>
              <a:rPr kumimoji="0" lang="en-US" sz="3600" b="1" i="0" u="none" strike="noStrike" kern="1200" cap="none" spc="0" normalizeH="0" baseline="0" noProof="0" dirty="0">
                <a:ln>
                  <a:noFill/>
                </a:ln>
                <a:solidFill>
                  <a:srgbClr val="172169"/>
                </a:solidFill>
                <a:effectLst/>
                <a:uLnTx/>
                <a:uFillTx/>
                <a:latin typeface="Calibri" panose="020F0502020204030204"/>
                <a:ea typeface="+mj-ea"/>
                <a:cs typeface="Times New Roman" panose="02020603050405020304" pitchFamily="18" charset="0"/>
              </a:rPr>
            </a:br>
            <a:br>
              <a:rPr kumimoji="0" lang="en-US" sz="4800" b="1" i="0" u="none" strike="noStrike" kern="1200" cap="none" spc="0" normalizeH="0" baseline="0" noProof="0" dirty="0">
                <a:ln>
                  <a:noFill/>
                </a:ln>
                <a:solidFill>
                  <a:srgbClr val="172169"/>
                </a:solidFill>
                <a:effectLst/>
                <a:uLnTx/>
                <a:uFillTx/>
                <a:latin typeface="Times New Roman" panose="02020603050405020304" pitchFamily="18" charset="0"/>
                <a:ea typeface="+mj-ea"/>
                <a:cs typeface="Times New Roman" panose="02020603050405020304" pitchFamily="18" charset="0"/>
              </a:rPr>
            </a:br>
            <a:br>
              <a:rPr kumimoji="0" lang="en-US" sz="3200" b="1" i="1" u="none" strike="noStrike" kern="1200" cap="none" spc="0" normalizeH="0" baseline="0" noProof="0" dirty="0">
                <a:ln>
                  <a:noFill/>
                </a:ln>
                <a:solidFill>
                  <a:srgbClr val="172169"/>
                </a:solidFill>
                <a:effectLst/>
                <a:uLnTx/>
                <a:uFillTx/>
                <a:latin typeface="Times New Roman" panose="02020603050405020304" pitchFamily="18" charset="0"/>
                <a:ea typeface="+mj-ea"/>
                <a:cs typeface="Times New Roman" panose="02020603050405020304" pitchFamily="18" charset="0"/>
              </a:rPr>
            </a:br>
            <a:br>
              <a:rPr kumimoji="0" lang="en-US" sz="3200" b="1" i="1" u="none" strike="noStrike" kern="1200" cap="none" spc="0" normalizeH="0" baseline="0" noProof="0" dirty="0">
                <a:ln>
                  <a:noFill/>
                </a:ln>
                <a:solidFill>
                  <a:srgbClr val="172169"/>
                </a:solidFill>
                <a:effectLst/>
                <a:uLnTx/>
                <a:uFillTx/>
                <a:latin typeface="Times New Roman" panose="02020603050405020304" pitchFamily="18" charset="0"/>
                <a:ea typeface="+mj-ea"/>
                <a:cs typeface="Times New Roman" panose="02020603050405020304" pitchFamily="18" charset="0"/>
              </a:rPr>
            </a:br>
            <a:r>
              <a:rPr lang="en-US" sz="4800" i="1" dirty="0">
                <a:solidFill>
                  <a:schemeClr val="bg1"/>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rPr>
              <a:t>Technical Assistance (Bidder’s Conference) </a:t>
            </a:r>
            <a:endParaRPr lang="en-US" sz="5400" i="1" dirty="0">
              <a:solidFill>
                <a:schemeClr val="bg1"/>
              </a:solidFill>
              <a:effectLst>
                <a:outerShdw blurRad="50800" dist="50800" dir="5400000" algn="ctr" rotWithShape="0">
                  <a:schemeClr val="accent2"/>
                </a:outerShdw>
              </a:effectLst>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7FBEA88D-F5A5-F810-844B-A475436388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9410" y="350119"/>
            <a:ext cx="2226692" cy="1373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954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576689" y="-65612"/>
            <a:ext cx="10228160" cy="1325563"/>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Equity-Focused Program Culture</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3"/>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4"/>
          <a:stretch>
            <a:fillRect/>
          </a:stretch>
        </p:blipFill>
        <p:spPr>
          <a:xfrm>
            <a:off x="0" y="6709144"/>
            <a:ext cx="12238090" cy="148856"/>
          </a:xfrm>
          <a:prstGeom prst="rect">
            <a:avLst/>
          </a:prstGeom>
        </p:spPr>
      </p:pic>
      <p:graphicFrame>
        <p:nvGraphicFramePr>
          <p:cNvPr id="2" name="Diagram 1">
            <a:extLst>
              <a:ext uri="{FF2B5EF4-FFF2-40B4-BE49-F238E27FC236}">
                <a16:creationId xmlns:a16="http://schemas.microsoft.com/office/drawing/2014/main" id="{95DCD0B7-CE46-40F0-F6F9-BA65EC644CC8}"/>
              </a:ext>
            </a:extLst>
          </p:cNvPr>
          <p:cNvGraphicFramePr/>
          <p:nvPr>
            <p:extLst>
              <p:ext uri="{D42A27DB-BD31-4B8C-83A1-F6EECF244321}">
                <p14:modId xmlns:p14="http://schemas.microsoft.com/office/powerpoint/2010/main" val="2550929222"/>
              </p:ext>
            </p:extLst>
          </p:nvPr>
        </p:nvGraphicFramePr>
        <p:xfrm>
          <a:off x="7215218" y="1212070"/>
          <a:ext cx="4792470" cy="43614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Rectangle 4">
            <a:extLst>
              <a:ext uri="{FF2B5EF4-FFF2-40B4-BE49-F238E27FC236}">
                <a16:creationId xmlns:a16="http://schemas.microsoft.com/office/drawing/2014/main" id="{F0197D40-45F5-D92C-08C5-389179C6F71D}"/>
              </a:ext>
            </a:extLst>
          </p:cNvPr>
          <p:cNvSpPr/>
          <p:nvPr/>
        </p:nvSpPr>
        <p:spPr>
          <a:xfrm>
            <a:off x="493161" y="1101628"/>
            <a:ext cx="6934005" cy="4647426"/>
          </a:xfrm>
          <a:prstGeom prst="rect">
            <a:avLst/>
          </a:prstGeom>
        </p:spPr>
        <p:txBody>
          <a:bodyPr wrap="square" lIns="91440" tIns="45720" rIns="91440" bIns="45720" anchor="t">
            <a:spAutoFit/>
          </a:bodyPr>
          <a:lstStyle/>
          <a:p>
            <a:r>
              <a:rPr lang="en-US" sz="2000" b="1" dirty="0">
                <a:solidFill>
                  <a:srgbClr val="002060"/>
                </a:solidFill>
                <a:latin typeface="Arial" panose="020B0604020202020204" pitchFamily="34" charset="0"/>
              </a:rPr>
              <a:t>Applicants must demonstrate:</a:t>
            </a:r>
          </a:p>
          <a:p>
            <a:endParaRPr lang="en-US" sz="2000" b="1" dirty="0">
              <a:solidFill>
                <a:srgbClr val="002060"/>
              </a:solidFill>
              <a:latin typeface="Arial" panose="020B0604020202020204" pitchFamily="34" charset="0"/>
            </a:endParaRPr>
          </a:p>
          <a:p>
            <a:pPr marL="342900" indent="-342900">
              <a:buFont typeface="Arial" panose="020B0604020202020204" pitchFamily="34" charset="0"/>
              <a:buChar char="●"/>
            </a:pPr>
            <a:r>
              <a:rPr lang="en-US" sz="1600" dirty="0">
                <a:solidFill>
                  <a:srgbClr val="002060"/>
                </a:solidFill>
                <a:latin typeface="Arial" panose="020B0604020202020204" pitchFamily="34" charset="0"/>
              </a:rPr>
              <a:t> How the program will increase participants' access, enrollment, completion, and retention. </a:t>
            </a:r>
          </a:p>
          <a:p>
            <a:endParaRPr lang="en-US" sz="1600" dirty="0">
              <a:solidFill>
                <a:srgbClr val="002060"/>
              </a:solidFill>
              <a:latin typeface="Arial" panose="020B0604020202020204" pitchFamily="34" charset="0"/>
            </a:endParaRPr>
          </a:p>
          <a:p>
            <a:pPr marL="342900" indent="-342900">
              <a:buFont typeface="Arial" panose="020B0604020202020204" pitchFamily="34" charset="0"/>
              <a:buChar char="●"/>
            </a:pPr>
            <a:r>
              <a:rPr lang="en-US" sz="1600" dirty="0">
                <a:solidFill>
                  <a:srgbClr val="002060"/>
                </a:solidFill>
                <a:latin typeface="Arial" panose="020B0604020202020204" pitchFamily="34" charset="0"/>
              </a:rPr>
              <a:t>How it will address industry barriers for target populations in hiring, advancement, retention, and earning through program models, partnerships, recruitment, and barrier-reducing services.</a:t>
            </a:r>
          </a:p>
          <a:p>
            <a:r>
              <a:rPr lang="en-US" sz="1600" dirty="0">
                <a:solidFill>
                  <a:srgbClr val="002060"/>
                </a:solidFill>
                <a:latin typeface="Arial" panose="020B0604020202020204" pitchFamily="34" charset="0"/>
              </a:rPr>
              <a:t> </a:t>
            </a:r>
          </a:p>
          <a:p>
            <a:pPr marL="342900" indent="-342900">
              <a:buFont typeface="Arial" panose="020B0604020202020204" pitchFamily="34" charset="0"/>
              <a:buChar char="●"/>
            </a:pPr>
            <a:r>
              <a:rPr lang="en-US" sz="1600" dirty="0">
                <a:solidFill>
                  <a:srgbClr val="002060"/>
                </a:solidFill>
                <a:latin typeface="Arial" panose="020B0604020202020204" pitchFamily="34" charset="0"/>
              </a:rPr>
              <a:t>How the program develops digital skills aligned with the targeted industry/industries, including digital literacy, confidence, competence, use, and advanced skills. </a:t>
            </a:r>
          </a:p>
          <a:p>
            <a:endParaRPr lang="en-US" sz="1600" dirty="0">
              <a:solidFill>
                <a:srgbClr val="002060"/>
              </a:solidFill>
              <a:latin typeface="Arial" panose="020B0604020202020204" pitchFamily="34" charset="0"/>
            </a:endParaRPr>
          </a:p>
          <a:p>
            <a:pPr marL="342900" indent="-342900">
              <a:buFont typeface="Arial" panose="020B0604020202020204" pitchFamily="34" charset="0"/>
              <a:buChar char="●"/>
            </a:pPr>
            <a:r>
              <a:rPr lang="en-US" sz="1600" dirty="0">
                <a:solidFill>
                  <a:srgbClr val="002060"/>
                </a:solidFill>
                <a:latin typeface="Arial" panose="020B0604020202020204" pitchFamily="34" charset="0"/>
              </a:rPr>
              <a:t>Outline strategies for fostering a shared identity in the program and a welcoming, inclusive environment. </a:t>
            </a:r>
          </a:p>
          <a:p>
            <a:endParaRPr lang="en-US" sz="1600" dirty="0">
              <a:solidFill>
                <a:srgbClr val="002060"/>
              </a:solidFill>
              <a:latin typeface="Arial" panose="020B0604020202020204" pitchFamily="34" charset="0"/>
            </a:endParaRPr>
          </a:p>
          <a:p>
            <a:pPr marL="342900" indent="-342900">
              <a:buFont typeface="Arial" panose="020B0604020202020204" pitchFamily="34" charset="0"/>
              <a:buChar char="●"/>
            </a:pPr>
            <a:r>
              <a:rPr lang="en-US" sz="1600" dirty="0">
                <a:solidFill>
                  <a:srgbClr val="002060"/>
                </a:solidFill>
                <a:latin typeface="Arial" panose="020B0604020202020204" pitchFamily="34" charset="0"/>
              </a:rPr>
              <a:t>The focus on equity should be evident in all aspects of program design and partnerships, including successful transition and retention</a:t>
            </a:r>
          </a:p>
        </p:txBody>
      </p:sp>
      <p:pic>
        <p:nvPicPr>
          <p:cNvPr id="3" name="Picture 2">
            <a:extLst>
              <a:ext uri="{FF2B5EF4-FFF2-40B4-BE49-F238E27FC236}">
                <a16:creationId xmlns:a16="http://schemas.microsoft.com/office/drawing/2014/main" id="{86D348A9-4BEA-CC96-2C72-61A53A2ED7F7}"/>
              </a:ext>
            </a:extLst>
          </p:cNvPr>
          <p:cNvPicPr>
            <a:picLocks noChangeAspect="1"/>
          </p:cNvPicPr>
          <p:nvPr/>
        </p:nvPicPr>
        <p:blipFill>
          <a:blip r:embed="rId10"/>
          <a:stretch>
            <a:fillRect/>
          </a:stretch>
        </p:blipFill>
        <p:spPr>
          <a:xfrm>
            <a:off x="-212432" y="6098060"/>
            <a:ext cx="12520723" cy="762834"/>
          </a:xfrm>
          <a:prstGeom prst="rect">
            <a:avLst/>
          </a:prstGeom>
        </p:spPr>
      </p:pic>
    </p:spTree>
    <p:extLst>
      <p:ext uri="{BB962C8B-B14F-4D97-AF65-F5344CB8AC3E}">
        <p14:creationId xmlns:p14="http://schemas.microsoft.com/office/powerpoint/2010/main" val="867028571"/>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513183" y="173489"/>
            <a:ext cx="10804849" cy="1325563"/>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Employment and Training Components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4" name="Diagram 3">
            <a:extLst>
              <a:ext uri="{FF2B5EF4-FFF2-40B4-BE49-F238E27FC236}">
                <a16:creationId xmlns:a16="http://schemas.microsoft.com/office/drawing/2014/main" id="{824D4531-15C7-1105-BEEE-7631F0E197E7}"/>
              </a:ext>
            </a:extLst>
          </p:cNvPr>
          <p:cNvGraphicFramePr/>
          <p:nvPr>
            <p:extLst>
              <p:ext uri="{D42A27DB-BD31-4B8C-83A1-F6EECF244321}">
                <p14:modId xmlns:p14="http://schemas.microsoft.com/office/powerpoint/2010/main" val="3272474033"/>
              </p:ext>
            </p:extLst>
          </p:nvPr>
        </p:nvGraphicFramePr>
        <p:xfrm>
          <a:off x="714310" y="2070469"/>
          <a:ext cx="10515600" cy="36385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121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pSp>
        <p:nvGrpSpPr>
          <p:cNvPr id="18" name="Group 17">
            <a:extLst>
              <a:ext uri="{FF2B5EF4-FFF2-40B4-BE49-F238E27FC236}">
                <a16:creationId xmlns:a16="http://schemas.microsoft.com/office/drawing/2014/main" id="{A16E8E20-E551-ECA9-88AA-6CE2AF12F0D5}"/>
              </a:ext>
            </a:extLst>
          </p:cNvPr>
          <p:cNvGrpSpPr/>
          <p:nvPr/>
        </p:nvGrpSpPr>
        <p:grpSpPr>
          <a:xfrm>
            <a:off x="230782" y="3334916"/>
            <a:ext cx="1328851" cy="840334"/>
            <a:chOff x="5380002" y="230638"/>
            <a:chExt cx="2444055" cy="1466433"/>
          </a:xfrm>
          <a:scene3d>
            <a:camera prst="orthographicFront">
              <a:rot lat="0" lon="0" rev="0"/>
            </a:camera>
            <a:lightRig rig="contrasting" dir="t">
              <a:rot lat="0" lon="0" rev="1200000"/>
            </a:lightRig>
          </a:scene3d>
        </p:grpSpPr>
        <p:sp>
          <p:nvSpPr>
            <p:cNvPr id="19" name="Rectangle 18">
              <a:extLst>
                <a:ext uri="{FF2B5EF4-FFF2-40B4-BE49-F238E27FC236}">
                  <a16:creationId xmlns:a16="http://schemas.microsoft.com/office/drawing/2014/main" id="{D7CED626-A0C3-6610-9A21-97F022CE97AE}"/>
                </a:ext>
              </a:extLst>
            </p:cNvPr>
            <p:cNvSpPr/>
            <p:nvPr/>
          </p:nvSpPr>
          <p:spPr>
            <a:xfrm>
              <a:off x="5380002" y="230638"/>
              <a:ext cx="2444055" cy="1466433"/>
            </a:xfrm>
            <a:prstGeom prst="rect">
              <a:avLst/>
            </a:prstGeom>
            <a:solidFill>
              <a:srgbClr val="7030A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415818"/>
                <a:satOff val="-23979"/>
                <a:lumOff val="2465"/>
                <a:alphaOff val="0"/>
              </a:schemeClr>
            </a:effectRef>
            <a:fontRef idx="minor">
              <a:schemeClr val="lt1"/>
            </a:fontRef>
          </p:style>
        </p:sp>
        <p:sp>
          <p:nvSpPr>
            <p:cNvPr id="20" name="TextBox 19">
              <a:extLst>
                <a:ext uri="{FF2B5EF4-FFF2-40B4-BE49-F238E27FC236}">
                  <a16:creationId xmlns:a16="http://schemas.microsoft.com/office/drawing/2014/main" id="{625374CE-6BBE-1050-C47E-83E33D2EA919}"/>
                </a:ext>
              </a:extLst>
            </p:cNvPr>
            <p:cNvSpPr txBox="1"/>
            <p:nvPr/>
          </p:nvSpPr>
          <p:spPr>
            <a:xfrm>
              <a:off x="5380002" y="230638"/>
              <a:ext cx="2444055" cy="14664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Career Planning</a:t>
              </a:r>
              <a:endParaRPr lang="en-US" sz="1800" kern="1200" dirty="0">
                <a:solidFill>
                  <a:srgbClr val="002060"/>
                </a:solidFill>
              </a:endParaRPr>
            </a:p>
          </p:txBody>
        </p:sp>
      </p:grpSp>
      <p:sp>
        <p:nvSpPr>
          <p:cNvPr id="22" name="TextBox 21">
            <a:extLst>
              <a:ext uri="{FF2B5EF4-FFF2-40B4-BE49-F238E27FC236}">
                <a16:creationId xmlns:a16="http://schemas.microsoft.com/office/drawing/2014/main" id="{118E36CA-9B0F-05B0-973C-CF2B92706F25}"/>
              </a:ext>
            </a:extLst>
          </p:cNvPr>
          <p:cNvSpPr txBox="1"/>
          <p:nvPr/>
        </p:nvSpPr>
        <p:spPr>
          <a:xfrm>
            <a:off x="1559634" y="1073606"/>
            <a:ext cx="10039739" cy="2062103"/>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2060"/>
                </a:solidFill>
                <a:latin typeface="Arial" panose="020B0604020202020204" pitchFamily="34" charset="0"/>
              </a:rPr>
              <a:t>Applicants must include an outreach and recruitment strategy for how they will enroll participants. </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Outreach and recruitment through established and expanded partners, employer/industry organizations, social service agencies, and others.</a:t>
            </a:r>
          </a:p>
          <a:p>
            <a:endParaRPr lang="en-US" sz="1600" dirty="0">
              <a:solidFill>
                <a:srgbClr val="002060"/>
              </a:solidFill>
              <a:latin typeface="Arial" panose="020B0604020202020204" pitchFamily="34" charset="0"/>
            </a:endParaRPr>
          </a:p>
          <a:p>
            <a:pPr marL="285750" indent="-285750">
              <a:buFont typeface="Arial" panose="020B0604020202020204" pitchFamily="34" charset="0"/>
              <a:buChar char="•"/>
            </a:pPr>
            <a:r>
              <a:rPr lang="en-US" sz="1600" dirty="0">
                <a:solidFill>
                  <a:srgbClr val="002060"/>
                </a:solidFill>
                <a:latin typeface="Arial" panose="020B0604020202020204" pitchFamily="34" charset="0"/>
              </a:rPr>
              <a:t>Employer Engagement - employers should have a leadership role in developing and supporting the career pathway programs that integrate work-based learning opportunities through experience.</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Competitive projects will provide evidence of business commitment and demonstrate the strategies that will be used to engage area employers.</a:t>
            </a:r>
          </a:p>
        </p:txBody>
      </p:sp>
      <p:grpSp>
        <p:nvGrpSpPr>
          <p:cNvPr id="23" name="Group 22">
            <a:extLst>
              <a:ext uri="{FF2B5EF4-FFF2-40B4-BE49-F238E27FC236}">
                <a16:creationId xmlns:a16="http://schemas.microsoft.com/office/drawing/2014/main" id="{57025D1C-457C-D9DF-409E-DADBAABCB81F}"/>
              </a:ext>
            </a:extLst>
          </p:cNvPr>
          <p:cNvGrpSpPr/>
          <p:nvPr/>
        </p:nvGrpSpPr>
        <p:grpSpPr>
          <a:xfrm>
            <a:off x="230782" y="2190568"/>
            <a:ext cx="1328851" cy="840334"/>
            <a:chOff x="2644884" y="230638"/>
            <a:chExt cx="2444055" cy="1466433"/>
          </a:xfrm>
          <a:scene3d>
            <a:camera prst="orthographicFront">
              <a:rot lat="0" lon="0" rev="0"/>
            </a:camera>
            <a:lightRig rig="contrasting" dir="t">
              <a:rot lat="0" lon="0" rev="1200000"/>
            </a:lightRig>
          </a:scene3d>
        </p:grpSpPr>
        <p:sp>
          <p:nvSpPr>
            <p:cNvPr id="24" name="Rectangle 23">
              <a:extLst>
                <a:ext uri="{FF2B5EF4-FFF2-40B4-BE49-F238E27FC236}">
                  <a16:creationId xmlns:a16="http://schemas.microsoft.com/office/drawing/2014/main" id="{8ED12CCA-24BA-1B38-E9B1-E97B883972F8}"/>
                </a:ext>
              </a:extLst>
            </p:cNvPr>
            <p:cNvSpPr/>
            <p:nvPr/>
          </p:nvSpPr>
          <p:spPr>
            <a:xfrm>
              <a:off x="2644884" y="230638"/>
              <a:ext cx="2444055" cy="1466433"/>
            </a:xfrm>
            <a:prstGeom prst="rect">
              <a:avLst/>
            </a:prstGeom>
            <a:solidFill>
              <a:schemeClr val="accent6"/>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207909"/>
                <a:satOff val="-11990"/>
                <a:lumOff val="1233"/>
                <a:alphaOff val="0"/>
              </a:schemeClr>
            </a:effectRef>
            <a:fontRef idx="minor">
              <a:schemeClr val="lt1"/>
            </a:fontRef>
          </p:style>
        </p:sp>
        <p:sp>
          <p:nvSpPr>
            <p:cNvPr id="25" name="TextBox 24">
              <a:extLst>
                <a:ext uri="{FF2B5EF4-FFF2-40B4-BE49-F238E27FC236}">
                  <a16:creationId xmlns:a16="http://schemas.microsoft.com/office/drawing/2014/main" id="{24EBEC9B-BD4A-CB41-FB2A-2739E948A237}"/>
                </a:ext>
              </a:extLst>
            </p:cNvPr>
            <p:cNvSpPr txBox="1"/>
            <p:nvPr/>
          </p:nvSpPr>
          <p:spPr>
            <a:xfrm>
              <a:off x="2644884" y="230638"/>
              <a:ext cx="2444055" cy="14664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Employer Engagement</a:t>
              </a:r>
            </a:p>
          </p:txBody>
        </p:sp>
      </p:grpSp>
      <p:grpSp>
        <p:nvGrpSpPr>
          <p:cNvPr id="26" name="Group 25">
            <a:extLst>
              <a:ext uri="{FF2B5EF4-FFF2-40B4-BE49-F238E27FC236}">
                <a16:creationId xmlns:a16="http://schemas.microsoft.com/office/drawing/2014/main" id="{9D0B3AE8-A854-B548-872A-C526D20D0959}"/>
              </a:ext>
            </a:extLst>
          </p:cNvPr>
          <p:cNvGrpSpPr/>
          <p:nvPr/>
        </p:nvGrpSpPr>
        <p:grpSpPr>
          <a:xfrm>
            <a:off x="230782" y="1167520"/>
            <a:ext cx="1328851" cy="952109"/>
            <a:chOff x="3080" y="230638"/>
            <a:chExt cx="2444055" cy="1466433"/>
          </a:xfrm>
          <a:scene3d>
            <a:camera prst="orthographicFront">
              <a:rot lat="0" lon="0" rev="0"/>
            </a:camera>
            <a:lightRig rig="contrasting" dir="t">
              <a:rot lat="0" lon="0" rev="1200000"/>
            </a:lightRig>
          </a:scene3d>
        </p:grpSpPr>
        <p:sp>
          <p:nvSpPr>
            <p:cNvPr id="27" name="Rectangle 26">
              <a:extLst>
                <a:ext uri="{FF2B5EF4-FFF2-40B4-BE49-F238E27FC236}">
                  <a16:creationId xmlns:a16="http://schemas.microsoft.com/office/drawing/2014/main" id="{6938C88C-567C-4A47-C29F-E3A36A0EDDC0}"/>
                </a:ext>
              </a:extLst>
            </p:cNvPr>
            <p:cNvSpPr/>
            <p:nvPr/>
          </p:nvSpPr>
          <p:spPr>
            <a:xfrm>
              <a:off x="3080" y="230638"/>
              <a:ext cx="2444055" cy="1466433"/>
            </a:xfrm>
            <a:prstGeom prst="rect">
              <a:avLst/>
            </a:prstGeom>
            <a:solidFill>
              <a:schemeClr val="accent4"/>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0"/>
                <a:satOff val="0"/>
                <a:lumOff val="0"/>
                <a:alphaOff val="0"/>
              </a:schemeClr>
            </a:effectRef>
            <a:fontRef idx="minor">
              <a:schemeClr val="lt1"/>
            </a:fontRef>
          </p:style>
        </p:sp>
        <p:sp>
          <p:nvSpPr>
            <p:cNvPr id="28" name="TextBox 27">
              <a:extLst>
                <a:ext uri="{FF2B5EF4-FFF2-40B4-BE49-F238E27FC236}">
                  <a16:creationId xmlns:a16="http://schemas.microsoft.com/office/drawing/2014/main" id="{0540C5C5-38AB-1690-56C9-698407096CEF}"/>
                </a:ext>
              </a:extLst>
            </p:cNvPr>
            <p:cNvSpPr txBox="1"/>
            <p:nvPr/>
          </p:nvSpPr>
          <p:spPr>
            <a:xfrm>
              <a:off x="3080" y="230638"/>
              <a:ext cx="2444055" cy="14664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endParaRPr lang="en-US" sz="1800" b="1" kern="1200" dirty="0">
                <a:solidFill>
                  <a:srgbClr val="002060"/>
                </a:solidFill>
              </a:endParaRPr>
            </a:p>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Outreach and Recruitment </a:t>
              </a:r>
            </a:p>
          </p:txBody>
        </p:sp>
      </p:grpSp>
      <p:grpSp>
        <p:nvGrpSpPr>
          <p:cNvPr id="29" name="Group 28">
            <a:extLst>
              <a:ext uri="{FF2B5EF4-FFF2-40B4-BE49-F238E27FC236}">
                <a16:creationId xmlns:a16="http://schemas.microsoft.com/office/drawing/2014/main" id="{CE0D3388-50F3-6E79-CB74-21AB6A351408}"/>
              </a:ext>
            </a:extLst>
          </p:cNvPr>
          <p:cNvGrpSpPr/>
          <p:nvPr/>
        </p:nvGrpSpPr>
        <p:grpSpPr>
          <a:xfrm>
            <a:off x="230783" y="5031161"/>
            <a:ext cx="1328851" cy="915029"/>
            <a:chOff x="8068463" y="230638"/>
            <a:chExt cx="2444055" cy="1466433"/>
          </a:xfrm>
          <a:scene3d>
            <a:camera prst="orthographicFront">
              <a:rot lat="0" lon="0" rev="0"/>
            </a:camera>
            <a:lightRig rig="contrasting" dir="t">
              <a:rot lat="0" lon="0" rev="1200000"/>
            </a:lightRig>
          </a:scene3d>
        </p:grpSpPr>
        <p:sp>
          <p:nvSpPr>
            <p:cNvPr id="30" name="Rectangle 29">
              <a:extLst>
                <a:ext uri="{FF2B5EF4-FFF2-40B4-BE49-F238E27FC236}">
                  <a16:creationId xmlns:a16="http://schemas.microsoft.com/office/drawing/2014/main" id="{055E5AC2-CCA9-CD95-4772-E3ED37CD9DED}"/>
                </a:ext>
              </a:extLst>
            </p:cNvPr>
            <p:cNvSpPr/>
            <p:nvPr/>
          </p:nvSpPr>
          <p:spPr>
            <a:xfrm>
              <a:off x="8068463" y="230638"/>
              <a:ext cx="2444055" cy="1466433"/>
            </a:xfrm>
            <a:prstGeom prst="rect">
              <a:avLst/>
            </a:prstGeom>
            <a:solidFill>
              <a:srgbClr val="C0000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623727"/>
                <a:satOff val="-35969"/>
                <a:lumOff val="3698"/>
                <a:alphaOff val="0"/>
              </a:schemeClr>
            </a:effectRef>
            <a:fontRef idx="minor">
              <a:schemeClr val="lt1"/>
            </a:fontRef>
          </p:style>
        </p:sp>
        <p:sp>
          <p:nvSpPr>
            <p:cNvPr id="31" name="TextBox 30">
              <a:extLst>
                <a:ext uri="{FF2B5EF4-FFF2-40B4-BE49-F238E27FC236}">
                  <a16:creationId xmlns:a16="http://schemas.microsoft.com/office/drawing/2014/main" id="{178BBF2A-3D97-F1A2-8DDD-FEB27643BC59}"/>
                </a:ext>
              </a:extLst>
            </p:cNvPr>
            <p:cNvSpPr txBox="1"/>
            <p:nvPr/>
          </p:nvSpPr>
          <p:spPr>
            <a:xfrm>
              <a:off x="8068463" y="230638"/>
              <a:ext cx="2444055" cy="14664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Training</a:t>
              </a:r>
              <a:r>
                <a:rPr lang="en-US" sz="1800" b="1" kern="1200" dirty="0"/>
                <a:t> </a:t>
              </a:r>
            </a:p>
          </p:txBody>
        </p:sp>
      </p:grpSp>
      <p:sp>
        <p:nvSpPr>
          <p:cNvPr id="36" name="TextBox 35">
            <a:extLst>
              <a:ext uri="{FF2B5EF4-FFF2-40B4-BE49-F238E27FC236}">
                <a16:creationId xmlns:a16="http://schemas.microsoft.com/office/drawing/2014/main" id="{2218B0D2-7527-89B0-398C-8769FAE7B8D8}"/>
              </a:ext>
            </a:extLst>
          </p:cNvPr>
          <p:cNvSpPr txBox="1"/>
          <p:nvPr/>
        </p:nvSpPr>
        <p:spPr>
          <a:xfrm>
            <a:off x="1559634" y="3234927"/>
            <a:ext cx="10039739" cy="1569660"/>
          </a:xfrm>
          <a:prstGeom prst="rect">
            <a:avLst/>
          </a:prstGeom>
          <a:noFill/>
        </p:spPr>
        <p:txBody>
          <a:bodyPr wrap="square">
            <a:spAutoFit/>
          </a:bodyPr>
          <a:lstStyle/>
          <a:p>
            <a:pPr marL="285750" indent="-285750">
              <a:buFont typeface="Arial" panose="020B0604020202020204" pitchFamily="34" charset="0"/>
              <a:buChar char="•"/>
            </a:pPr>
            <a:r>
              <a:rPr lang="en-US" sz="1600" dirty="0">
                <a:solidFill>
                  <a:srgbClr val="002060"/>
                </a:solidFill>
                <a:latin typeface="Arial" panose="020B0604020202020204" pitchFamily="34" charset="0"/>
              </a:rPr>
              <a:t>Successful career planning is a collaborative and ongoing process.</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A thorough assessment is the foundation for understanding the participant’s employment goals, existing skills, career readiness and determining all barriers to employment that may exist.</a:t>
            </a:r>
          </a:p>
          <a:p>
            <a:pPr marL="285750" indent="-285750">
              <a:buFont typeface="Arial" panose="020B0604020202020204" pitchFamily="34" charset="0"/>
              <a:buChar char="•"/>
            </a:pPr>
            <a:r>
              <a:rPr lang="en-US" sz="1600" dirty="0">
                <a:solidFill>
                  <a:srgbClr val="002060"/>
                </a:solidFill>
                <a:latin typeface="Arial" panose="020B0604020202020204" pitchFamily="34" charset="0"/>
              </a:rPr>
              <a:t>Each participant needs an Individual Employment Plan (IEP) which is living document that identifies employment and education goals as part of a career pathway, objectives, and the appropriate combination of services for the participant to reach the goals.</a:t>
            </a:r>
          </a:p>
        </p:txBody>
      </p:sp>
      <p:sp>
        <p:nvSpPr>
          <p:cNvPr id="38" name="TextBox 37">
            <a:extLst>
              <a:ext uri="{FF2B5EF4-FFF2-40B4-BE49-F238E27FC236}">
                <a16:creationId xmlns:a16="http://schemas.microsoft.com/office/drawing/2014/main" id="{9DA8B46E-D9F8-22DD-5F43-71CBBA869075}"/>
              </a:ext>
            </a:extLst>
          </p:cNvPr>
          <p:cNvSpPr txBox="1"/>
          <p:nvPr/>
        </p:nvSpPr>
        <p:spPr>
          <a:xfrm>
            <a:off x="1559635" y="4876453"/>
            <a:ext cx="10039738" cy="1815882"/>
          </a:xfrm>
          <a:prstGeom prst="rect">
            <a:avLst/>
          </a:prstGeom>
          <a:noFill/>
        </p:spPr>
        <p:txBody>
          <a:bodyPr wrap="square">
            <a:spAutoFit/>
          </a:bodyPr>
          <a:lstStyle/>
          <a:p>
            <a:r>
              <a:rPr lang="en-US" sz="1600" dirty="0">
                <a:solidFill>
                  <a:srgbClr val="002060"/>
                </a:solidFill>
                <a:latin typeface="Arial" panose="020B0604020202020204" pitchFamily="34" charset="0"/>
              </a:rPr>
              <a:t>Programs must lead to industry-recognized or post-secondary credentials and align with the customer's choice for a career pathway.</a:t>
            </a:r>
          </a:p>
          <a:p>
            <a:pPr marL="742950" lvl="1" indent="-285750">
              <a:buFont typeface="Arial" panose="020B0604020202020204" pitchFamily="34" charset="0"/>
              <a:buChar char="•"/>
            </a:pPr>
            <a:r>
              <a:rPr lang="en-US" sz="1600" dirty="0">
                <a:solidFill>
                  <a:srgbClr val="002060"/>
                </a:solidFill>
                <a:latin typeface="Arial" panose="020B0604020202020204" pitchFamily="34" charset="0"/>
              </a:rPr>
              <a:t>Occupational skills training, training for nontraditional employment</a:t>
            </a:r>
          </a:p>
          <a:p>
            <a:pPr marL="742950" lvl="1" indent="-285750">
              <a:buFont typeface="Arial" panose="020B0604020202020204" pitchFamily="34" charset="0"/>
              <a:buChar char="•"/>
            </a:pPr>
            <a:r>
              <a:rPr lang="en-US" sz="1600" dirty="0">
                <a:solidFill>
                  <a:srgbClr val="002060"/>
                </a:solidFill>
                <a:latin typeface="Arial" panose="020B0604020202020204" pitchFamily="34" charset="0"/>
              </a:rPr>
              <a:t>Skill upgrading and retraining</a:t>
            </a:r>
          </a:p>
          <a:p>
            <a:pPr marL="742950" lvl="1" indent="-285750">
              <a:buFont typeface="Arial" panose="020B0604020202020204" pitchFamily="34" charset="0"/>
              <a:buChar char="•"/>
            </a:pPr>
            <a:r>
              <a:rPr lang="en-US" sz="1600" dirty="0">
                <a:solidFill>
                  <a:srgbClr val="002060"/>
                </a:solidFill>
                <a:latin typeface="Arial" panose="020B0604020202020204" pitchFamily="34" charset="0"/>
              </a:rPr>
              <a:t>Entrepreneurial training</a:t>
            </a:r>
          </a:p>
          <a:p>
            <a:pPr marL="742950" lvl="1" indent="-285750">
              <a:buFont typeface="Arial" panose="020B0604020202020204" pitchFamily="34" charset="0"/>
              <a:buChar char="•"/>
            </a:pPr>
            <a:r>
              <a:rPr lang="en-US" sz="1600" dirty="0">
                <a:solidFill>
                  <a:srgbClr val="002060"/>
                </a:solidFill>
                <a:latin typeface="Arial" panose="020B0604020202020204" pitchFamily="34" charset="0"/>
              </a:rPr>
              <a:t>Job readiness training</a:t>
            </a:r>
          </a:p>
          <a:p>
            <a:pPr marL="742950" lvl="1" indent="-285750">
              <a:buFont typeface="Arial" panose="020B0604020202020204" pitchFamily="34" charset="0"/>
              <a:buChar char="•"/>
            </a:pPr>
            <a:r>
              <a:rPr lang="en-US" sz="1600" dirty="0">
                <a:solidFill>
                  <a:srgbClr val="002060"/>
                </a:solidFill>
                <a:latin typeface="Arial" panose="020B0604020202020204" pitchFamily="34" charset="0"/>
              </a:rPr>
              <a:t>Adult education and literacy activities</a:t>
            </a:r>
          </a:p>
        </p:txBody>
      </p:sp>
      <p:sp>
        <p:nvSpPr>
          <p:cNvPr id="39" name="Title 11">
            <a:extLst>
              <a:ext uri="{FF2B5EF4-FFF2-40B4-BE49-F238E27FC236}">
                <a16:creationId xmlns:a16="http://schemas.microsoft.com/office/drawing/2014/main" id="{69E4BB98-F862-6B59-5BA1-930CD00592E3}"/>
              </a:ext>
            </a:extLst>
          </p:cNvPr>
          <p:cNvSpPr>
            <a:spLocks noGrp="1"/>
          </p:cNvSpPr>
          <p:nvPr>
            <p:ph type="title"/>
          </p:nvPr>
        </p:nvSpPr>
        <p:spPr>
          <a:xfrm>
            <a:off x="1150839" y="17962"/>
            <a:ext cx="11087251" cy="1247463"/>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Employment and Training Components</a:t>
            </a:r>
          </a:p>
        </p:txBody>
      </p:sp>
    </p:spTree>
    <p:extLst>
      <p:ext uri="{BB962C8B-B14F-4D97-AF65-F5344CB8AC3E}">
        <p14:creationId xmlns:p14="http://schemas.microsoft.com/office/powerpoint/2010/main" val="4259330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655869" y="92378"/>
            <a:ext cx="6880262" cy="1325563"/>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Employer Engagement</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pSp>
        <p:nvGrpSpPr>
          <p:cNvPr id="3" name="Group 2">
            <a:extLst>
              <a:ext uri="{FF2B5EF4-FFF2-40B4-BE49-F238E27FC236}">
                <a16:creationId xmlns:a16="http://schemas.microsoft.com/office/drawing/2014/main" id="{0AB3F87A-2C4F-F1B3-CAAE-CB3BF1C10B86}"/>
              </a:ext>
            </a:extLst>
          </p:cNvPr>
          <p:cNvGrpSpPr/>
          <p:nvPr/>
        </p:nvGrpSpPr>
        <p:grpSpPr>
          <a:xfrm>
            <a:off x="223934" y="1333963"/>
            <a:ext cx="1328852" cy="915029"/>
            <a:chOff x="3080" y="1941477"/>
            <a:chExt cx="2444055" cy="1466433"/>
          </a:xfrm>
          <a:scene3d>
            <a:camera prst="orthographicFront">
              <a:rot lat="0" lon="0" rev="0"/>
            </a:camera>
            <a:lightRig rig="contrasting" dir="t">
              <a:rot lat="0" lon="0" rev="1200000"/>
            </a:lightRig>
          </a:scene3d>
        </p:grpSpPr>
        <p:sp>
          <p:nvSpPr>
            <p:cNvPr id="5" name="Rectangle 4">
              <a:extLst>
                <a:ext uri="{FF2B5EF4-FFF2-40B4-BE49-F238E27FC236}">
                  <a16:creationId xmlns:a16="http://schemas.microsoft.com/office/drawing/2014/main" id="{1FE65DBD-0B6D-5FEE-39E3-959AF2E20586}"/>
                </a:ext>
              </a:extLst>
            </p:cNvPr>
            <p:cNvSpPr/>
            <p:nvPr/>
          </p:nvSpPr>
          <p:spPr>
            <a:xfrm>
              <a:off x="3080" y="1941477"/>
              <a:ext cx="2444055" cy="1466433"/>
            </a:xfrm>
            <a:prstGeom prst="rect">
              <a:avLst/>
            </a:prstGeom>
            <a:solidFill>
              <a:srgbClr val="0070C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831636"/>
                <a:satOff val="-47959"/>
                <a:lumOff val="4930"/>
                <a:alphaOff val="0"/>
              </a:schemeClr>
            </a:effectRef>
            <a:fontRef idx="minor">
              <a:schemeClr val="lt1"/>
            </a:fontRef>
          </p:style>
        </p:sp>
        <p:sp>
          <p:nvSpPr>
            <p:cNvPr id="8" name="TextBox 7">
              <a:extLst>
                <a:ext uri="{FF2B5EF4-FFF2-40B4-BE49-F238E27FC236}">
                  <a16:creationId xmlns:a16="http://schemas.microsoft.com/office/drawing/2014/main" id="{ADEE150C-562D-A03E-3745-AD899BB8997F}"/>
                </a:ext>
              </a:extLst>
            </p:cNvPr>
            <p:cNvSpPr txBox="1"/>
            <p:nvPr/>
          </p:nvSpPr>
          <p:spPr>
            <a:xfrm>
              <a:off x="3080" y="1941477"/>
              <a:ext cx="2444055" cy="14664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100000"/>
                </a:lnSpc>
                <a:spcBef>
                  <a:spcPct val="0"/>
                </a:spcBef>
                <a:spcAft>
                  <a:spcPts val="0"/>
                </a:spcAft>
                <a:buFont typeface="Arial" panose="020B0604020202020204" pitchFamily="34" charset="0"/>
                <a:buNone/>
              </a:pPr>
              <a:r>
                <a:rPr lang="en-US" sz="1800" b="1" kern="1200" dirty="0">
                  <a:solidFill>
                    <a:srgbClr val="002060"/>
                  </a:solidFill>
                </a:rPr>
                <a:t>Work-Based Learning</a:t>
              </a:r>
            </a:p>
          </p:txBody>
        </p:sp>
      </p:grpSp>
      <p:grpSp>
        <p:nvGrpSpPr>
          <p:cNvPr id="9" name="Group 8">
            <a:extLst>
              <a:ext uri="{FF2B5EF4-FFF2-40B4-BE49-F238E27FC236}">
                <a16:creationId xmlns:a16="http://schemas.microsoft.com/office/drawing/2014/main" id="{8CB47B9D-5C68-AAFE-2FE2-4EE9B8DEDAF5}"/>
              </a:ext>
            </a:extLst>
          </p:cNvPr>
          <p:cNvGrpSpPr/>
          <p:nvPr/>
        </p:nvGrpSpPr>
        <p:grpSpPr>
          <a:xfrm>
            <a:off x="223934" y="2912646"/>
            <a:ext cx="1328852" cy="1017801"/>
            <a:chOff x="2691541" y="1941477"/>
            <a:chExt cx="2444055" cy="1466433"/>
          </a:xfrm>
          <a:scene3d>
            <a:camera prst="orthographicFront">
              <a:rot lat="0" lon="0" rev="0"/>
            </a:camera>
            <a:lightRig rig="contrasting" dir="t">
              <a:rot lat="0" lon="0" rev="1200000"/>
            </a:lightRig>
          </a:scene3d>
        </p:grpSpPr>
        <p:sp>
          <p:nvSpPr>
            <p:cNvPr id="10" name="Rectangle 9">
              <a:extLst>
                <a:ext uri="{FF2B5EF4-FFF2-40B4-BE49-F238E27FC236}">
                  <a16:creationId xmlns:a16="http://schemas.microsoft.com/office/drawing/2014/main" id="{C142A076-C107-E2BE-9CFE-D1C701BF1710}"/>
                </a:ext>
              </a:extLst>
            </p:cNvPr>
            <p:cNvSpPr/>
            <p:nvPr/>
          </p:nvSpPr>
          <p:spPr>
            <a:xfrm>
              <a:off x="2691541" y="1941477"/>
              <a:ext cx="2444055" cy="1466433"/>
            </a:xfrm>
            <a:prstGeom prst="rect">
              <a:avLst/>
            </a:prstGeom>
            <a:solidFill>
              <a:schemeClr val="accent2"/>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039545"/>
                <a:satOff val="-59949"/>
                <a:lumOff val="6163"/>
                <a:alphaOff val="0"/>
              </a:schemeClr>
            </a:effectRef>
            <a:fontRef idx="minor">
              <a:schemeClr val="lt1"/>
            </a:fontRef>
          </p:style>
        </p:sp>
        <p:sp>
          <p:nvSpPr>
            <p:cNvPr id="13" name="TextBox 12">
              <a:extLst>
                <a:ext uri="{FF2B5EF4-FFF2-40B4-BE49-F238E27FC236}">
                  <a16:creationId xmlns:a16="http://schemas.microsoft.com/office/drawing/2014/main" id="{F49A7698-ECA3-B8BB-B496-34658003709A}"/>
                </a:ext>
              </a:extLst>
            </p:cNvPr>
            <p:cNvSpPr txBox="1"/>
            <p:nvPr/>
          </p:nvSpPr>
          <p:spPr>
            <a:xfrm>
              <a:off x="2691541" y="1941477"/>
              <a:ext cx="2444055" cy="14664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400" b="1" kern="1200" dirty="0">
                  <a:solidFill>
                    <a:srgbClr val="002060"/>
                  </a:solidFill>
                </a:rPr>
                <a:t>Supportive Services / Barrier Reduction Funds</a:t>
              </a:r>
            </a:p>
          </p:txBody>
        </p:sp>
      </p:grpSp>
      <p:grpSp>
        <p:nvGrpSpPr>
          <p:cNvPr id="14" name="Group 13">
            <a:extLst>
              <a:ext uri="{FF2B5EF4-FFF2-40B4-BE49-F238E27FC236}">
                <a16:creationId xmlns:a16="http://schemas.microsoft.com/office/drawing/2014/main" id="{64CCB940-4FA2-366B-4670-93E5DBF4ABA7}"/>
              </a:ext>
            </a:extLst>
          </p:cNvPr>
          <p:cNvGrpSpPr/>
          <p:nvPr/>
        </p:nvGrpSpPr>
        <p:grpSpPr>
          <a:xfrm>
            <a:off x="218508" y="4198777"/>
            <a:ext cx="1334278" cy="948730"/>
            <a:chOff x="5381689" y="1941477"/>
            <a:chExt cx="2444055" cy="1466433"/>
          </a:xfrm>
          <a:scene3d>
            <a:camera prst="orthographicFront">
              <a:rot lat="0" lon="0" rev="0"/>
            </a:camera>
            <a:lightRig rig="contrasting" dir="t">
              <a:rot lat="0" lon="0" rev="1200000"/>
            </a:lightRig>
          </a:scene3d>
        </p:grpSpPr>
        <p:sp>
          <p:nvSpPr>
            <p:cNvPr id="15" name="Rectangle 14">
              <a:extLst>
                <a:ext uri="{FF2B5EF4-FFF2-40B4-BE49-F238E27FC236}">
                  <a16:creationId xmlns:a16="http://schemas.microsoft.com/office/drawing/2014/main" id="{7E55104D-691A-C1DD-DFA7-FC3E0DC94E00}"/>
                </a:ext>
              </a:extLst>
            </p:cNvPr>
            <p:cNvSpPr/>
            <p:nvPr/>
          </p:nvSpPr>
          <p:spPr>
            <a:xfrm>
              <a:off x="5381689" y="1941477"/>
              <a:ext cx="2444055" cy="1466433"/>
            </a:xfrm>
            <a:prstGeom prst="rect">
              <a:avLst/>
            </a:prstGeom>
            <a:solidFill>
              <a:srgbClr val="F84CC3"/>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247454"/>
                <a:satOff val="-71938"/>
                <a:lumOff val="7395"/>
                <a:alphaOff val="0"/>
              </a:schemeClr>
            </a:effectRef>
            <a:fontRef idx="minor">
              <a:schemeClr val="lt1"/>
            </a:fontRef>
          </p:style>
        </p:sp>
        <p:sp>
          <p:nvSpPr>
            <p:cNvPr id="16" name="TextBox 15">
              <a:extLst>
                <a:ext uri="{FF2B5EF4-FFF2-40B4-BE49-F238E27FC236}">
                  <a16:creationId xmlns:a16="http://schemas.microsoft.com/office/drawing/2014/main" id="{12356974-E25C-FB36-3098-9F908506FDD3}"/>
                </a:ext>
              </a:extLst>
            </p:cNvPr>
            <p:cNvSpPr txBox="1"/>
            <p:nvPr/>
          </p:nvSpPr>
          <p:spPr>
            <a:xfrm>
              <a:off x="5381689" y="1941477"/>
              <a:ext cx="2444055" cy="14664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Placement</a:t>
              </a:r>
              <a:r>
                <a:rPr lang="en-US" sz="1800" b="1" kern="1200" dirty="0"/>
                <a:t> </a:t>
              </a:r>
            </a:p>
          </p:txBody>
        </p:sp>
      </p:grpSp>
      <p:grpSp>
        <p:nvGrpSpPr>
          <p:cNvPr id="17" name="Group 16">
            <a:extLst>
              <a:ext uri="{FF2B5EF4-FFF2-40B4-BE49-F238E27FC236}">
                <a16:creationId xmlns:a16="http://schemas.microsoft.com/office/drawing/2014/main" id="{1C9E3016-68B8-760C-28FE-3C9A0843F25F}"/>
              </a:ext>
            </a:extLst>
          </p:cNvPr>
          <p:cNvGrpSpPr/>
          <p:nvPr/>
        </p:nvGrpSpPr>
        <p:grpSpPr>
          <a:xfrm>
            <a:off x="223934" y="5274822"/>
            <a:ext cx="1328852" cy="915029"/>
            <a:chOff x="8068463" y="1941477"/>
            <a:chExt cx="2444055" cy="1466433"/>
          </a:xfrm>
          <a:scene3d>
            <a:camera prst="orthographicFront">
              <a:rot lat="0" lon="0" rev="0"/>
            </a:camera>
            <a:lightRig rig="contrasting" dir="t">
              <a:rot lat="0" lon="0" rev="1200000"/>
            </a:lightRig>
          </a:scene3d>
        </p:grpSpPr>
        <p:sp>
          <p:nvSpPr>
            <p:cNvPr id="18" name="Rectangle 17">
              <a:extLst>
                <a:ext uri="{FF2B5EF4-FFF2-40B4-BE49-F238E27FC236}">
                  <a16:creationId xmlns:a16="http://schemas.microsoft.com/office/drawing/2014/main" id="{7AFB4B4C-61D1-E362-0102-781A471FC0D9}"/>
                </a:ext>
              </a:extLst>
            </p:cNvPr>
            <p:cNvSpPr/>
            <p:nvPr/>
          </p:nvSpPr>
          <p:spPr>
            <a:xfrm>
              <a:off x="8068463" y="1941477"/>
              <a:ext cx="2444055" cy="1466433"/>
            </a:xfrm>
            <a:prstGeom prst="rect">
              <a:avLst/>
            </a:prstGeom>
            <a:solidFill>
              <a:schemeClr val="tx2">
                <a:lumMod val="60000"/>
                <a:lumOff val="4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2">
                <a:hueOff val="-1455363"/>
                <a:satOff val="-83928"/>
                <a:lumOff val="8628"/>
                <a:alphaOff val="0"/>
              </a:schemeClr>
            </a:effectRef>
            <a:fontRef idx="minor">
              <a:schemeClr val="lt1"/>
            </a:fontRef>
          </p:style>
        </p:sp>
        <p:sp>
          <p:nvSpPr>
            <p:cNvPr id="19" name="TextBox 18">
              <a:extLst>
                <a:ext uri="{FF2B5EF4-FFF2-40B4-BE49-F238E27FC236}">
                  <a16:creationId xmlns:a16="http://schemas.microsoft.com/office/drawing/2014/main" id="{88B6B2F8-9E95-EE1A-091A-70D759625A0D}"/>
                </a:ext>
              </a:extLst>
            </p:cNvPr>
            <p:cNvSpPr txBox="1"/>
            <p:nvPr/>
          </p:nvSpPr>
          <p:spPr>
            <a:xfrm>
              <a:off x="8068463" y="1941477"/>
              <a:ext cx="2444055" cy="14664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b="1" kern="1200" dirty="0">
                  <a:solidFill>
                    <a:srgbClr val="002060"/>
                  </a:solidFill>
                </a:rPr>
                <a:t>Follow-Up</a:t>
              </a:r>
              <a:r>
                <a:rPr lang="en-US" sz="1800" b="1" kern="1200" dirty="0"/>
                <a:t> </a:t>
              </a:r>
            </a:p>
          </p:txBody>
        </p:sp>
      </p:grpSp>
      <p:sp>
        <p:nvSpPr>
          <p:cNvPr id="21" name="TextBox 20">
            <a:extLst>
              <a:ext uri="{FF2B5EF4-FFF2-40B4-BE49-F238E27FC236}">
                <a16:creationId xmlns:a16="http://schemas.microsoft.com/office/drawing/2014/main" id="{49DACC32-56E3-ABDE-ECAC-0868B24AA6DC}"/>
              </a:ext>
            </a:extLst>
          </p:cNvPr>
          <p:cNvSpPr txBox="1"/>
          <p:nvPr/>
        </p:nvSpPr>
        <p:spPr>
          <a:xfrm>
            <a:off x="1682745" y="1274754"/>
            <a:ext cx="9859221" cy="584775"/>
          </a:xfrm>
          <a:prstGeom prst="rect">
            <a:avLst/>
          </a:prstGeom>
          <a:noFill/>
        </p:spPr>
        <p:txBody>
          <a:bodyPr wrap="square">
            <a:spAutoFit/>
          </a:bodyPr>
          <a:lstStyle/>
          <a:p>
            <a:r>
              <a:rPr lang="en-US" sz="1600" dirty="0">
                <a:solidFill>
                  <a:srgbClr val="002060"/>
                </a:solidFill>
                <a:latin typeface="Arial" panose="020B0604020202020204" pitchFamily="34" charset="0"/>
              </a:rPr>
              <a:t>Work-based learning provides more opportunities for workers to earn income while gaining critical job skills. The following work-based learning services are allowed under this grant:</a:t>
            </a:r>
          </a:p>
        </p:txBody>
      </p:sp>
      <p:sp>
        <p:nvSpPr>
          <p:cNvPr id="22" name="Rectangle 21">
            <a:extLst>
              <a:ext uri="{FF2B5EF4-FFF2-40B4-BE49-F238E27FC236}">
                <a16:creationId xmlns:a16="http://schemas.microsoft.com/office/drawing/2014/main" id="{1E27E3B8-C9F4-0FDB-A827-04C8C75B6818}"/>
              </a:ext>
            </a:extLst>
          </p:cNvPr>
          <p:cNvSpPr/>
          <p:nvPr/>
        </p:nvSpPr>
        <p:spPr>
          <a:xfrm>
            <a:off x="1295299" y="1839051"/>
            <a:ext cx="6096000" cy="830997"/>
          </a:xfrm>
          <a:prstGeom prst="rect">
            <a:avLst/>
          </a:prstGeom>
        </p:spPr>
        <p:txBody>
          <a:bodyPr>
            <a:spAutoFit/>
          </a:bodyPr>
          <a:lstStyle/>
          <a:p>
            <a:pPr marL="800100" lvl="1" indent="-342900">
              <a:buFont typeface="Arial" panose="020B0604020202020204" pitchFamily="34" charset="0"/>
              <a:buChar char="•"/>
            </a:pPr>
            <a:r>
              <a:rPr lang="en-US" sz="1600" dirty="0">
                <a:solidFill>
                  <a:srgbClr val="002060"/>
                </a:solidFill>
                <a:latin typeface="Arial" panose="020B0604020202020204" pitchFamily="34" charset="0"/>
              </a:rPr>
              <a:t>Apprenticeship (pre-apprenticeship)</a:t>
            </a:r>
          </a:p>
          <a:p>
            <a:pPr marL="800100" lvl="1" indent="-342900">
              <a:buFont typeface="Arial" panose="020B0604020202020204" pitchFamily="34" charset="0"/>
              <a:buChar char="•"/>
            </a:pPr>
            <a:r>
              <a:rPr lang="en-US" sz="1600" dirty="0">
                <a:solidFill>
                  <a:srgbClr val="002060"/>
                </a:solidFill>
                <a:latin typeface="Arial" panose="020B0604020202020204" pitchFamily="34" charset="0"/>
              </a:rPr>
              <a:t>On the Job Training (OJT)</a:t>
            </a:r>
          </a:p>
          <a:p>
            <a:pPr marL="800100" lvl="1" indent="-342900">
              <a:buFont typeface="Arial" panose="020B0604020202020204" pitchFamily="34" charset="0"/>
              <a:buChar char="•"/>
            </a:pPr>
            <a:r>
              <a:rPr lang="en-US" sz="1600" dirty="0">
                <a:solidFill>
                  <a:srgbClr val="002060"/>
                </a:solidFill>
                <a:latin typeface="Arial" panose="020B0604020202020204" pitchFamily="34" charset="0"/>
              </a:rPr>
              <a:t>Incumbent Worker (IW) Training</a:t>
            </a:r>
          </a:p>
        </p:txBody>
      </p:sp>
      <p:sp>
        <p:nvSpPr>
          <p:cNvPr id="23" name="Rectangle 22">
            <a:extLst>
              <a:ext uri="{FF2B5EF4-FFF2-40B4-BE49-F238E27FC236}">
                <a16:creationId xmlns:a16="http://schemas.microsoft.com/office/drawing/2014/main" id="{3A1D8101-12F0-FC3B-24C6-5CA59A78FBDD}"/>
              </a:ext>
            </a:extLst>
          </p:cNvPr>
          <p:cNvSpPr/>
          <p:nvPr/>
        </p:nvSpPr>
        <p:spPr>
          <a:xfrm>
            <a:off x="5237823" y="1880806"/>
            <a:ext cx="6096000" cy="830997"/>
          </a:xfrm>
          <a:prstGeom prst="rect">
            <a:avLst/>
          </a:prstGeom>
        </p:spPr>
        <p:txBody>
          <a:bodyPr>
            <a:spAutoFit/>
          </a:bodyPr>
          <a:lstStyle/>
          <a:p>
            <a:pPr marL="800100" lvl="1" indent="-342900">
              <a:buFont typeface="Arial" panose="020B0604020202020204" pitchFamily="34" charset="0"/>
              <a:buChar char="•"/>
            </a:pPr>
            <a:r>
              <a:rPr lang="en-US" sz="1600" dirty="0">
                <a:solidFill>
                  <a:srgbClr val="002060"/>
                </a:solidFill>
                <a:latin typeface="Arial" panose="020B0604020202020204" pitchFamily="34" charset="0"/>
              </a:rPr>
              <a:t>Customized Training</a:t>
            </a:r>
          </a:p>
          <a:p>
            <a:pPr marL="800100" lvl="1" indent="-342900">
              <a:buFont typeface="Arial" panose="020B0604020202020204" pitchFamily="34" charset="0"/>
              <a:buChar char="•"/>
            </a:pPr>
            <a:r>
              <a:rPr lang="en-US" sz="1600" dirty="0">
                <a:solidFill>
                  <a:srgbClr val="002060"/>
                </a:solidFill>
                <a:latin typeface="Arial" panose="020B0604020202020204" pitchFamily="34" charset="0"/>
              </a:rPr>
              <a:t>Work Experiences or Internships </a:t>
            </a:r>
          </a:p>
          <a:p>
            <a:pPr marL="800100" lvl="1" indent="-342900">
              <a:buFont typeface="Arial" panose="020B0604020202020204" pitchFamily="34" charset="0"/>
              <a:buChar char="•"/>
            </a:pPr>
            <a:r>
              <a:rPr lang="en-US" sz="1600" dirty="0">
                <a:solidFill>
                  <a:srgbClr val="002060"/>
                </a:solidFill>
                <a:latin typeface="Arial" panose="020B0604020202020204" pitchFamily="34" charset="0"/>
              </a:rPr>
              <a:t>Transitional Jobs (Adult only)</a:t>
            </a:r>
          </a:p>
        </p:txBody>
      </p:sp>
      <p:sp>
        <p:nvSpPr>
          <p:cNvPr id="25" name="TextBox 24">
            <a:extLst>
              <a:ext uri="{FF2B5EF4-FFF2-40B4-BE49-F238E27FC236}">
                <a16:creationId xmlns:a16="http://schemas.microsoft.com/office/drawing/2014/main" id="{A5D479A4-4A87-A247-17D2-8B2F537F25AC}"/>
              </a:ext>
            </a:extLst>
          </p:cNvPr>
          <p:cNvSpPr txBox="1"/>
          <p:nvPr/>
        </p:nvSpPr>
        <p:spPr>
          <a:xfrm>
            <a:off x="1682744" y="2794435"/>
            <a:ext cx="9719263" cy="1077218"/>
          </a:xfrm>
          <a:prstGeom prst="rect">
            <a:avLst/>
          </a:prstGeom>
          <a:noFill/>
        </p:spPr>
        <p:txBody>
          <a:bodyPr wrap="square">
            <a:spAutoFit/>
          </a:bodyPr>
          <a:lstStyle/>
          <a:p>
            <a:r>
              <a:rPr lang="en-US" sz="1600" dirty="0">
                <a:solidFill>
                  <a:srgbClr val="002060"/>
                </a:solidFill>
                <a:latin typeface="Arial" panose="020B0604020202020204" pitchFamily="34" charset="0"/>
              </a:rPr>
              <a:t>Supportive Services provide participants with key assistance beyond career and training services necessary for the participant to engage in the program</a:t>
            </a:r>
          </a:p>
          <a:p>
            <a:r>
              <a:rPr lang="en-US" sz="1600" dirty="0">
                <a:solidFill>
                  <a:srgbClr val="002060"/>
                </a:solidFill>
                <a:latin typeface="Arial" panose="020B0604020202020204" pitchFamily="34" charset="0"/>
              </a:rPr>
              <a:t>Barrier Reduction is funding to increase family stability and job retention by covering accumulated emergency costs for basic needs.</a:t>
            </a:r>
          </a:p>
        </p:txBody>
      </p:sp>
      <p:sp>
        <p:nvSpPr>
          <p:cNvPr id="27" name="TextBox 26">
            <a:extLst>
              <a:ext uri="{FF2B5EF4-FFF2-40B4-BE49-F238E27FC236}">
                <a16:creationId xmlns:a16="http://schemas.microsoft.com/office/drawing/2014/main" id="{F4E654C3-5DE6-62B8-51FA-8687C296D20F}"/>
              </a:ext>
            </a:extLst>
          </p:cNvPr>
          <p:cNvSpPr txBox="1"/>
          <p:nvPr/>
        </p:nvSpPr>
        <p:spPr>
          <a:xfrm>
            <a:off x="1682744" y="4097396"/>
            <a:ext cx="9651079" cy="1815882"/>
          </a:xfrm>
          <a:prstGeom prst="rect">
            <a:avLst/>
          </a:prstGeom>
          <a:noFill/>
        </p:spPr>
        <p:txBody>
          <a:bodyPr wrap="square">
            <a:spAutoFit/>
          </a:bodyPr>
          <a:lstStyle/>
          <a:p>
            <a:r>
              <a:rPr lang="en-US" sz="1600" dirty="0">
                <a:solidFill>
                  <a:srgbClr val="002060"/>
                </a:solidFill>
                <a:latin typeface="Arial" panose="020B0604020202020204" pitchFamily="34" charset="0"/>
              </a:rPr>
              <a:t>Place participants in family sustaining unsubsidized employment. </a:t>
            </a:r>
          </a:p>
          <a:p>
            <a:endParaRPr lang="en-US" sz="1600" dirty="0">
              <a:solidFill>
                <a:srgbClr val="002060"/>
              </a:solidFill>
              <a:latin typeface="Arial" panose="020B0604020202020204" pitchFamily="34" charset="0"/>
            </a:endParaRPr>
          </a:p>
          <a:p>
            <a:endParaRPr lang="en-US" sz="1600" dirty="0">
              <a:solidFill>
                <a:srgbClr val="002060"/>
              </a:solidFill>
              <a:latin typeface="Arial" panose="020B0604020202020204" pitchFamily="34" charset="0"/>
            </a:endParaRPr>
          </a:p>
          <a:p>
            <a:endParaRPr lang="en-US" sz="1600" dirty="0">
              <a:solidFill>
                <a:srgbClr val="002060"/>
              </a:solidFill>
              <a:latin typeface="Arial" panose="020B0604020202020204" pitchFamily="34" charset="0"/>
            </a:endParaRPr>
          </a:p>
          <a:p>
            <a:endParaRPr lang="en-US" sz="1600" dirty="0">
              <a:solidFill>
                <a:srgbClr val="002060"/>
              </a:solidFill>
              <a:latin typeface="Arial" panose="020B0604020202020204" pitchFamily="34" charset="0"/>
            </a:endParaRPr>
          </a:p>
          <a:p>
            <a:r>
              <a:rPr lang="en-US" sz="1600" dirty="0">
                <a:solidFill>
                  <a:srgbClr val="002060"/>
                </a:solidFill>
                <a:latin typeface="Arial" panose="020B0604020202020204" pitchFamily="34" charset="0"/>
              </a:rPr>
              <a:t>Follow-up services after training completion is encouraged, as appropriate, for adult and youth participants in workforce activities who are placed in unsubsidized employment.</a:t>
            </a:r>
          </a:p>
        </p:txBody>
      </p:sp>
    </p:spTree>
    <p:extLst>
      <p:ext uri="{BB962C8B-B14F-4D97-AF65-F5344CB8AC3E}">
        <p14:creationId xmlns:p14="http://schemas.microsoft.com/office/powerpoint/2010/main" val="948017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1570279" y="115840"/>
            <a:ext cx="8750594" cy="1325563"/>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Performance Goals &amp; Measures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3" name="Diagram 2">
            <a:extLst>
              <a:ext uri="{FF2B5EF4-FFF2-40B4-BE49-F238E27FC236}">
                <a16:creationId xmlns:a16="http://schemas.microsoft.com/office/drawing/2014/main" id="{986CFD33-D42F-5850-DB08-42434757A9BF}"/>
              </a:ext>
            </a:extLst>
          </p:cNvPr>
          <p:cNvGraphicFramePr/>
          <p:nvPr>
            <p:extLst>
              <p:ext uri="{D42A27DB-BD31-4B8C-83A1-F6EECF244321}">
                <p14:modId xmlns:p14="http://schemas.microsoft.com/office/powerpoint/2010/main" val="1259941422"/>
              </p:ext>
            </p:extLst>
          </p:nvPr>
        </p:nvGraphicFramePr>
        <p:xfrm>
          <a:off x="2032000" y="1253331"/>
          <a:ext cx="7757041" cy="48850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0DD33196-A5E3-303B-63AB-F8E41510484B}"/>
              </a:ext>
            </a:extLst>
          </p:cNvPr>
          <p:cNvSpPr txBox="1"/>
          <p:nvPr/>
        </p:nvSpPr>
        <p:spPr>
          <a:xfrm>
            <a:off x="1727792" y="1895643"/>
            <a:ext cx="2791047" cy="1323439"/>
          </a:xfrm>
          <a:prstGeom prst="rect">
            <a:avLst/>
          </a:prstGeom>
          <a:noFill/>
        </p:spPr>
        <p:txBody>
          <a:bodyPr wrap="square">
            <a:spAutoFit/>
          </a:bodyPr>
          <a:lstStyle/>
          <a:p>
            <a:pPr algn="ctr"/>
            <a:r>
              <a:rPr lang="en-US" sz="2000" dirty="0">
                <a:solidFill>
                  <a:srgbClr val="002060"/>
                </a:solidFill>
              </a:rPr>
              <a:t>Specific program goals and outcomes must be included in the program proposal.</a:t>
            </a:r>
          </a:p>
        </p:txBody>
      </p:sp>
      <p:sp>
        <p:nvSpPr>
          <p:cNvPr id="17" name="TextBox 16">
            <a:extLst>
              <a:ext uri="{FF2B5EF4-FFF2-40B4-BE49-F238E27FC236}">
                <a16:creationId xmlns:a16="http://schemas.microsoft.com/office/drawing/2014/main" id="{7F126AFF-397A-967D-6727-A482349E8DF4}"/>
              </a:ext>
            </a:extLst>
          </p:cNvPr>
          <p:cNvSpPr txBox="1"/>
          <p:nvPr/>
        </p:nvSpPr>
        <p:spPr>
          <a:xfrm>
            <a:off x="9122302" y="4030908"/>
            <a:ext cx="2397142" cy="1841273"/>
          </a:xfrm>
          <a:prstGeom prst="rect">
            <a:avLst/>
          </a:prstGeom>
          <a:noFill/>
        </p:spPr>
        <p:txBody>
          <a:bodyPr wrap="square">
            <a:spAutoFit/>
          </a:bodyPr>
          <a:lstStyle/>
          <a:p>
            <a:pPr marL="0" marR="0" algn="ctr">
              <a:lnSpc>
                <a:spcPct val="115000"/>
              </a:lnSpc>
              <a:spcBef>
                <a:spcPts val="0"/>
              </a:spcBef>
              <a:spcAft>
                <a:spcPts val="0"/>
              </a:spcAft>
            </a:pPr>
            <a:r>
              <a:rPr lang="en-US" sz="2000" dirty="0">
                <a:solidFill>
                  <a:srgbClr val="002060"/>
                </a:solidFill>
              </a:rPr>
              <a:t>Agreed-upon goals and outcomes will be tracked utilizing project management tools.   </a:t>
            </a:r>
          </a:p>
        </p:txBody>
      </p:sp>
    </p:spTree>
    <p:extLst>
      <p:ext uri="{BB962C8B-B14F-4D97-AF65-F5344CB8AC3E}">
        <p14:creationId xmlns:p14="http://schemas.microsoft.com/office/powerpoint/2010/main" val="3521343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614836" y="-49655"/>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Performance Goals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3" name="Diagram 2">
            <a:extLst>
              <a:ext uri="{FF2B5EF4-FFF2-40B4-BE49-F238E27FC236}">
                <a16:creationId xmlns:a16="http://schemas.microsoft.com/office/drawing/2014/main" id="{B0840DA8-CCF0-4F47-FC80-20E61C861FBE}"/>
              </a:ext>
            </a:extLst>
          </p:cNvPr>
          <p:cNvGraphicFramePr/>
          <p:nvPr>
            <p:extLst>
              <p:ext uri="{D42A27DB-BD31-4B8C-83A1-F6EECF244321}">
                <p14:modId xmlns:p14="http://schemas.microsoft.com/office/powerpoint/2010/main" val="4099980358"/>
              </p:ext>
            </p:extLst>
          </p:nvPr>
        </p:nvGraphicFramePr>
        <p:xfrm>
          <a:off x="-505820" y="1382233"/>
          <a:ext cx="6241312" cy="4316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F665FF85-3B56-35ED-6BEF-391D362DF724}"/>
              </a:ext>
            </a:extLst>
          </p:cNvPr>
          <p:cNvSpPr txBox="1"/>
          <p:nvPr/>
        </p:nvSpPr>
        <p:spPr>
          <a:xfrm>
            <a:off x="5413165" y="1664014"/>
            <a:ext cx="6390166" cy="4319131"/>
          </a:xfrm>
          <a:prstGeom prst="rect">
            <a:avLst/>
          </a:prstGeom>
          <a:noFill/>
        </p:spPr>
        <p:txBody>
          <a:bodyPr wrap="square">
            <a:spAutoFit/>
          </a:bodyPr>
          <a:lstStyle/>
          <a:p>
            <a:pPr marL="342900" marR="0" lvl="0" indent="-342900">
              <a:spcBef>
                <a:spcPts val="0"/>
              </a:spcBef>
              <a:spcAft>
                <a:spcPts val="1000"/>
              </a:spcAft>
              <a:buFont typeface="Arial" panose="020B0604020202020204" pitchFamily="34" charset="0"/>
              <a:buChar char="●"/>
            </a:pPr>
            <a:r>
              <a:rPr lang="en-US" sz="1600" dirty="0">
                <a:solidFill>
                  <a:srgbClr val="002060"/>
                </a:solidFill>
              </a:rPr>
              <a:t>Number of referrals to the Home Illinois Workforce pilot program </a:t>
            </a:r>
          </a:p>
          <a:p>
            <a:pPr marL="342900" marR="0" lvl="0" indent="-342900">
              <a:spcBef>
                <a:spcPts val="0"/>
              </a:spcBef>
              <a:spcAft>
                <a:spcPts val="1000"/>
              </a:spcAft>
              <a:buFont typeface="Arial" panose="020B0604020202020204" pitchFamily="34" charset="0"/>
              <a:buChar char="●"/>
            </a:pPr>
            <a:r>
              <a:rPr lang="en-US" sz="1600" dirty="0">
                <a:solidFill>
                  <a:srgbClr val="002060"/>
                </a:solidFill>
              </a:rPr>
              <a:t>Number of individuals enrolled in the Home Illinois Workforce pilot program</a:t>
            </a:r>
          </a:p>
          <a:p>
            <a:pPr marL="342900" marR="0" lvl="0" indent="-342900">
              <a:spcBef>
                <a:spcPts val="0"/>
              </a:spcBef>
              <a:spcAft>
                <a:spcPts val="1000"/>
              </a:spcAft>
              <a:buFont typeface="Arial" panose="020B0604020202020204" pitchFamily="34" charset="0"/>
              <a:buChar char="●"/>
            </a:pPr>
            <a:r>
              <a:rPr lang="en-US" sz="1600" dirty="0">
                <a:solidFill>
                  <a:srgbClr val="002060"/>
                </a:solidFill>
              </a:rPr>
              <a:t>Number of individuals referred to a training or education program</a:t>
            </a:r>
          </a:p>
          <a:p>
            <a:pPr marL="342900" marR="0" lvl="0" indent="-342900">
              <a:spcBef>
                <a:spcPts val="0"/>
              </a:spcBef>
              <a:spcAft>
                <a:spcPts val="1000"/>
              </a:spcAft>
              <a:buFont typeface="Arial" panose="020B0604020202020204" pitchFamily="34" charset="0"/>
              <a:buChar char="●"/>
            </a:pPr>
            <a:r>
              <a:rPr lang="en-US" sz="1600" dirty="0">
                <a:solidFill>
                  <a:srgbClr val="002060"/>
                </a:solidFill>
              </a:rPr>
              <a:t>Number of individuals completing a training or education program</a:t>
            </a:r>
          </a:p>
          <a:p>
            <a:pPr marL="342900" marR="0" lvl="0" indent="-342900">
              <a:spcBef>
                <a:spcPts val="0"/>
              </a:spcBef>
              <a:spcAft>
                <a:spcPts val="1000"/>
              </a:spcAft>
              <a:buFont typeface="Arial" panose="020B0604020202020204" pitchFamily="34" charset="0"/>
              <a:buChar char="●"/>
            </a:pPr>
            <a:r>
              <a:rPr lang="en-US" sz="1600" dirty="0">
                <a:solidFill>
                  <a:srgbClr val="002060"/>
                </a:solidFill>
              </a:rPr>
              <a:t>Number of individuals obtaining a credential(s)</a:t>
            </a:r>
          </a:p>
          <a:p>
            <a:pPr marL="342900" marR="0" lvl="0" indent="-342900">
              <a:spcBef>
                <a:spcPts val="0"/>
              </a:spcBef>
              <a:spcAft>
                <a:spcPts val="1000"/>
              </a:spcAft>
              <a:buFont typeface="Arial" panose="020B0604020202020204" pitchFamily="34" charset="0"/>
              <a:buChar char="●"/>
            </a:pPr>
            <a:r>
              <a:rPr lang="en-US" sz="1600" dirty="0">
                <a:solidFill>
                  <a:srgbClr val="002060"/>
                </a:solidFill>
              </a:rPr>
              <a:t>Number of individuals placed in unsubsidized employment </a:t>
            </a:r>
          </a:p>
          <a:p>
            <a:pPr marL="342900" marR="0" lvl="0" indent="-342900">
              <a:spcBef>
                <a:spcPts val="0"/>
              </a:spcBef>
              <a:spcAft>
                <a:spcPts val="1000"/>
              </a:spcAft>
              <a:buFont typeface="Arial" panose="020B0604020202020204" pitchFamily="34" charset="0"/>
              <a:buChar char="●"/>
            </a:pPr>
            <a:r>
              <a:rPr lang="en-US" sz="1600" dirty="0">
                <a:solidFill>
                  <a:srgbClr val="002060"/>
                </a:solidFill>
              </a:rPr>
              <a:t>Wages at placement in unsubsidized employment </a:t>
            </a:r>
          </a:p>
          <a:p>
            <a:pPr marL="342900" marR="0" lvl="0" indent="-342900">
              <a:spcBef>
                <a:spcPts val="0"/>
              </a:spcBef>
              <a:spcAft>
                <a:spcPts val="1000"/>
              </a:spcAft>
              <a:buFont typeface="Arial" panose="020B0604020202020204" pitchFamily="34" charset="0"/>
              <a:buChar char="●"/>
            </a:pPr>
            <a:r>
              <a:rPr lang="en-US" sz="1600" dirty="0">
                <a:solidFill>
                  <a:srgbClr val="002060"/>
                </a:solidFill>
              </a:rPr>
              <a:t>Housing status at referral to Home Illinois Workforce pilot program and housing status 3 months and 6 months after the last program service </a:t>
            </a:r>
          </a:p>
          <a:p>
            <a:pPr marL="342900" marR="0" lvl="0" indent="-342900">
              <a:spcBef>
                <a:spcPts val="0"/>
              </a:spcBef>
              <a:spcAft>
                <a:spcPts val="1000"/>
              </a:spcAft>
              <a:buFont typeface="Arial" panose="020B0604020202020204" pitchFamily="34" charset="0"/>
              <a:buChar char="●"/>
            </a:pPr>
            <a:r>
              <a:rPr lang="en-US" sz="1600" dirty="0">
                <a:solidFill>
                  <a:srgbClr val="002060"/>
                </a:solidFill>
              </a:rPr>
              <a:t>Meaningful retention measures: Pilot programs will work with DCEO to determine other measures of success and retention measures that they will be expected to report. </a:t>
            </a:r>
          </a:p>
        </p:txBody>
      </p:sp>
    </p:spTree>
    <p:extLst>
      <p:ext uri="{BB962C8B-B14F-4D97-AF65-F5344CB8AC3E}">
        <p14:creationId xmlns:p14="http://schemas.microsoft.com/office/powerpoint/2010/main" val="422741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678914" y="0"/>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Performance Standards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3" name="Diagram 2">
            <a:extLst>
              <a:ext uri="{FF2B5EF4-FFF2-40B4-BE49-F238E27FC236}">
                <a16:creationId xmlns:a16="http://schemas.microsoft.com/office/drawing/2014/main" id="{B0840DA8-CCF0-4F47-FC80-20E61C861FBE}"/>
              </a:ext>
            </a:extLst>
          </p:cNvPr>
          <p:cNvGraphicFramePr/>
          <p:nvPr>
            <p:extLst>
              <p:ext uri="{D42A27DB-BD31-4B8C-83A1-F6EECF244321}">
                <p14:modId xmlns:p14="http://schemas.microsoft.com/office/powerpoint/2010/main" val="3931932122"/>
              </p:ext>
            </p:extLst>
          </p:nvPr>
        </p:nvGraphicFramePr>
        <p:xfrm>
          <a:off x="-505820" y="1382233"/>
          <a:ext cx="6241312" cy="4316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F7726529-B6D2-C99B-3840-75F1DEAC7988}"/>
              </a:ext>
            </a:extLst>
          </p:cNvPr>
          <p:cNvSpPr txBox="1"/>
          <p:nvPr/>
        </p:nvSpPr>
        <p:spPr>
          <a:xfrm>
            <a:off x="5518297" y="2320235"/>
            <a:ext cx="5178057" cy="1336520"/>
          </a:xfrm>
          <a:prstGeom prst="rect">
            <a:avLst/>
          </a:prstGeom>
          <a:noFill/>
        </p:spPr>
        <p:txBody>
          <a:bodyPr wrap="square">
            <a:spAutoFit/>
          </a:bodyPr>
          <a:lstStyle/>
          <a:p>
            <a:pPr marL="342900" indent="-342900">
              <a:lnSpc>
                <a:spcPct val="115000"/>
              </a:lnSpc>
              <a:spcAft>
                <a:spcPts val="1000"/>
              </a:spcAft>
              <a:buFont typeface="Arial" panose="020B0604020202020204" pitchFamily="34" charset="0"/>
              <a:buChar char="●"/>
            </a:pPr>
            <a:r>
              <a:rPr lang="en-US" sz="1600" dirty="0">
                <a:solidFill>
                  <a:srgbClr val="002060"/>
                </a:solidFill>
              </a:rPr>
              <a:t>Applicants will be required to project the planned and actual performance goals and metrics. </a:t>
            </a:r>
          </a:p>
          <a:p>
            <a:pPr marL="342900" indent="-342900">
              <a:lnSpc>
                <a:spcPct val="115000"/>
              </a:lnSpc>
              <a:spcAft>
                <a:spcPts val="1000"/>
              </a:spcAft>
              <a:buFont typeface="Arial" panose="020B0604020202020204" pitchFamily="34" charset="0"/>
              <a:buChar char="●"/>
            </a:pPr>
            <a:r>
              <a:rPr lang="en-US" sz="1600" dirty="0">
                <a:solidFill>
                  <a:srgbClr val="002060"/>
                </a:solidFill>
              </a:rPr>
              <a:t>The final performance standards will be negotiated by the Department and the grantee.</a:t>
            </a:r>
            <a:endParaRPr lang="en-US" dirty="0"/>
          </a:p>
        </p:txBody>
      </p:sp>
    </p:spTree>
    <p:extLst>
      <p:ext uri="{BB962C8B-B14F-4D97-AF65-F5344CB8AC3E}">
        <p14:creationId xmlns:p14="http://schemas.microsoft.com/office/powerpoint/2010/main" val="3163611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678914" y="0"/>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Performance Metrics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3" name="Diagram 2">
            <a:extLst>
              <a:ext uri="{FF2B5EF4-FFF2-40B4-BE49-F238E27FC236}">
                <a16:creationId xmlns:a16="http://schemas.microsoft.com/office/drawing/2014/main" id="{B0840DA8-CCF0-4F47-FC80-20E61C861FBE}"/>
              </a:ext>
            </a:extLst>
          </p:cNvPr>
          <p:cNvGraphicFramePr/>
          <p:nvPr>
            <p:extLst>
              <p:ext uri="{D42A27DB-BD31-4B8C-83A1-F6EECF244321}">
                <p14:modId xmlns:p14="http://schemas.microsoft.com/office/powerpoint/2010/main" val="1789977843"/>
              </p:ext>
            </p:extLst>
          </p:nvPr>
        </p:nvGraphicFramePr>
        <p:xfrm>
          <a:off x="-505820" y="1382233"/>
          <a:ext cx="6241312" cy="4316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7CE84B83-5FA3-A2FD-4F4E-4B3BD48E53AB}"/>
              </a:ext>
            </a:extLst>
          </p:cNvPr>
          <p:cNvSpPr txBox="1"/>
          <p:nvPr/>
        </p:nvSpPr>
        <p:spPr>
          <a:xfrm>
            <a:off x="5384019" y="3429000"/>
            <a:ext cx="6390166" cy="925125"/>
          </a:xfrm>
          <a:prstGeom prst="rect">
            <a:avLst/>
          </a:prstGeom>
          <a:noFill/>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pPr>
            <a:r>
              <a:rPr lang="en-US" sz="1600" dirty="0">
                <a:solidFill>
                  <a:srgbClr val="002060"/>
                </a:solidFill>
              </a:rPr>
              <a:t>Participation in the Home Illinois learning community may include reporting of other pilot program qualitative or quantitative information.</a:t>
            </a:r>
          </a:p>
        </p:txBody>
      </p:sp>
    </p:spTree>
    <p:extLst>
      <p:ext uri="{BB962C8B-B14F-4D97-AF65-F5344CB8AC3E}">
        <p14:creationId xmlns:p14="http://schemas.microsoft.com/office/powerpoint/2010/main" val="3298298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772827" y="0"/>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Performance Reports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3"/>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4"/>
          <a:stretch>
            <a:fillRect/>
          </a:stretch>
        </p:blipFill>
        <p:spPr>
          <a:xfrm>
            <a:off x="0" y="6709144"/>
            <a:ext cx="12238090" cy="148856"/>
          </a:xfrm>
          <a:prstGeom prst="rect">
            <a:avLst/>
          </a:prstGeom>
        </p:spPr>
      </p:pic>
      <p:graphicFrame>
        <p:nvGraphicFramePr>
          <p:cNvPr id="3" name="Diagram 2">
            <a:extLst>
              <a:ext uri="{FF2B5EF4-FFF2-40B4-BE49-F238E27FC236}">
                <a16:creationId xmlns:a16="http://schemas.microsoft.com/office/drawing/2014/main" id="{B0840DA8-CCF0-4F47-FC80-20E61C861FBE}"/>
              </a:ext>
            </a:extLst>
          </p:cNvPr>
          <p:cNvGraphicFramePr/>
          <p:nvPr>
            <p:extLst>
              <p:ext uri="{D42A27DB-BD31-4B8C-83A1-F6EECF244321}">
                <p14:modId xmlns:p14="http://schemas.microsoft.com/office/powerpoint/2010/main" val="665945318"/>
              </p:ext>
            </p:extLst>
          </p:nvPr>
        </p:nvGraphicFramePr>
        <p:xfrm>
          <a:off x="-505820" y="1382233"/>
          <a:ext cx="6241312" cy="43168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C81E7287-8C43-3DF0-3766-0400A7CA35B9}"/>
              </a:ext>
            </a:extLst>
          </p:cNvPr>
          <p:cNvSpPr txBox="1"/>
          <p:nvPr/>
        </p:nvSpPr>
        <p:spPr>
          <a:xfrm>
            <a:off x="5379912" y="1936647"/>
            <a:ext cx="6390166" cy="3900298"/>
          </a:xfrm>
          <a:prstGeom prst="rect">
            <a:avLst/>
          </a:prstGeom>
          <a:noFill/>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pPr>
            <a:r>
              <a:rPr lang="en-US" sz="2400" b="1" dirty="0">
                <a:solidFill>
                  <a:srgbClr val="002060"/>
                </a:solidFill>
              </a:rPr>
              <a:t>Quarterly</a:t>
            </a:r>
            <a:r>
              <a:rPr lang="en-US" sz="2400" dirty="0">
                <a:solidFill>
                  <a:srgbClr val="002060"/>
                </a:solidFill>
              </a:rPr>
              <a:t> progress </a:t>
            </a:r>
            <a:r>
              <a:rPr lang="en-US" sz="2400" b="1" dirty="0">
                <a:solidFill>
                  <a:srgbClr val="002060"/>
                </a:solidFill>
              </a:rPr>
              <a:t>reports</a:t>
            </a:r>
          </a:p>
          <a:p>
            <a:pPr marL="342900" marR="0" lvl="0" indent="-342900">
              <a:lnSpc>
                <a:spcPct val="115000"/>
              </a:lnSpc>
              <a:spcBef>
                <a:spcPts val="0"/>
              </a:spcBef>
              <a:spcAft>
                <a:spcPts val="1000"/>
              </a:spcAft>
              <a:buFont typeface="Arial" panose="020B0604020202020204" pitchFamily="34" charset="0"/>
              <a:buChar char="●"/>
            </a:pPr>
            <a:r>
              <a:rPr lang="en-US" sz="2400" b="1" dirty="0">
                <a:solidFill>
                  <a:srgbClr val="002060"/>
                </a:solidFill>
              </a:rPr>
              <a:t>End-of-year reports </a:t>
            </a:r>
            <a:r>
              <a:rPr lang="en-US" sz="2400" dirty="0">
                <a:solidFill>
                  <a:srgbClr val="002060"/>
                </a:solidFill>
              </a:rPr>
              <a:t>at the conclusion of each fiscal year</a:t>
            </a:r>
          </a:p>
          <a:p>
            <a:pPr marL="342900" marR="0" lvl="0" indent="-342900">
              <a:lnSpc>
                <a:spcPct val="115000"/>
              </a:lnSpc>
              <a:spcBef>
                <a:spcPts val="0"/>
              </a:spcBef>
              <a:spcAft>
                <a:spcPts val="1000"/>
              </a:spcAft>
              <a:buFont typeface="Arial" panose="020B0604020202020204" pitchFamily="34" charset="0"/>
              <a:buChar char="●"/>
            </a:pPr>
            <a:r>
              <a:rPr lang="en-US" sz="2400" dirty="0">
                <a:solidFill>
                  <a:srgbClr val="002060"/>
                </a:solidFill>
              </a:rPr>
              <a:t>One </a:t>
            </a:r>
            <a:r>
              <a:rPr lang="en-US" sz="2400" b="1" dirty="0">
                <a:solidFill>
                  <a:srgbClr val="002060"/>
                </a:solidFill>
              </a:rPr>
              <a:t>final report </a:t>
            </a:r>
            <a:r>
              <a:rPr lang="en-US" sz="2400" dirty="0">
                <a:solidFill>
                  <a:srgbClr val="002060"/>
                </a:solidFill>
              </a:rPr>
              <a:t>at the conclusion of the grant</a:t>
            </a:r>
          </a:p>
          <a:p>
            <a:pPr marR="0" lvl="0">
              <a:lnSpc>
                <a:spcPct val="115000"/>
              </a:lnSpc>
              <a:spcBef>
                <a:spcPts val="0"/>
              </a:spcBef>
              <a:spcAft>
                <a:spcPts val="1000"/>
              </a:spcAft>
            </a:pPr>
            <a:endParaRPr lang="en-US" sz="2400" dirty="0">
              <a:solidFill>
                <a:srgbClr val="002060"/>
              </a:solidFill>
            </a:endParaRPr>
          </a:p>
          <a:p>
            <a:pPr marL="342900" marR="0" lvl="0" indent="-342900">
              <a:lnSpc>
                <a:spcPct val="115000"/>
              </a:lnSpc>
              <a:spcBef>
                <a:spcPts val="0"/>
              </a:spcBef>
              <a:spcAft>
                <a:spcPts val="1000"/>
              </a:spcAft>
              <a:buFont typeface="Arial" panose="020B0604020202020204" pitchFamily="34" charset="0"/>
              <a:buChar char="●"/>
            </a:pPr>
            <a:endParaRPr lang="en-US" sz="2400" dirty="0">
              <a:solidFill>
                <a:srgbClr val="002060"/>
              </a:solidFill>
            </a:endParaRPr>
          </a:p>
          <a:p>
            <a:pPr marR="0" lvl="0" algn="ctr">
              <a:lnSpc>
                <a:spcPct val="115000"/>
              </a:lnSpc>
              <a:spcBef>
                <a:spcPts val="0"/>
              </a:spcBef>
              <a:spcAft>
                <a:spcPts val="1000"/>
              </a:spcAft>
            </a:pPr>
            <a:r>
              <a:rPr lang="en-US" i="1" dirty="0">
                <a:solidFill>
                  <a:srgbClr val="002060"/>
                </a:solidFill>
              </a:rPr>
              <a:t>NOTE: Quarterly reports are due during the planning period and implementation period</a:t>
            </a:r>
          </a:p>
        </p:txBody>
      </p:sp>
    </p:spTree>
    <p:extLst>
      <p:ext uri="{BB962C8B-B14F-4D97-AF65-F5344CB8AC3E}">
        <p14:creationId xmlns:p14="http://schemas.microsoft.com/office/powerpoint/2010/main" val="2729503659"/>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772827" y="0"/>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Timelines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3"/>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4"/>
          <a:stretch>
            <a:fillRect/>
          </a:stretch>
        </p:blipFill>
        <p:spPr>
          <a:xfrm>
            <a:off x="0" y="6709144"/>
            <a:ext cx="12238090" cy="148856"/>
          </a:xfrm>
          <a:prstGeom prst="rect">
            <a:avLst/>
          </a:prstGeom>
        </p:spPr>
      </p:pic>
      <p:graphicFrame>
        <p:nvGraphicFramePr>
          <p:cNvPr id="3" name="Diagram 2">
            <a:extLst>
              <a:ext uri="{FF2B5EF4-FFF2-40B4-BE49-F238E27FC236}">
                <a16:creationId xmlns:a16="http://schemas.microsoft.com/office/drawing/2014/main" id="{B0840DA8-CCF0-4F47-FC80-20E61C861FBE}"/>
              </a:ext>
            </a:extLst>
          </p:cNvPr>
          <p:cNvGraphicFramePr/>
          <p:nvPr>
            <p:extLst>
              <p:ext uri="{D42A27DB-BD31-4B8C-83A1-F6EECF244321}">
                <p14:modId xmlns:p14="http://schemas.microsoft.com/office/powerpoint/2010/main" val="641498518"/>
              </p:ext>
            </p:extLst>
          </p:nvPr>
        </p:nvGraphicFramePr>
        <p:xfrm>
          <a:off x="-505820" y="1382233"/>
          <a:ext cx="6241312" cy="43168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C81E7287-8C43-3DF0-3766-0400A7CA35B9}"/>
              </a:ext>
            </a:extLst>
          </p:cNvPr>
          <p:cNvSpPr txBox="1"/>
          <p:nvPr/>
        </p:nvSpPr>
        <p:spPr>
          <a:xfrm>
            <a:off x="5379912" y="1964639"/>
            <a:ext cx="6390166" cy="6023957"/>
          </a:xfrm>
          <a:prstGeom prst="rect">
            <a:avLst/>
          </a:prstGeom>
          <a:noFill/>
        </p:spPr>
        <p:txBody>
          <a:bodyPr wrap="square">
            <a:spAutoFit/>
          </a:bodyPr>
          <a:lstStyle/>
          <a:p>
            <a:pPr marL="342900" marR="0" lvl="0" indent="-342900">
              <a:lnSpc>
                <a:spcPct val="115000"/>
              </a:lnSpc>
              <a:spcBef>
                <a:spcPts val="0"/>
              </a:spcBef>
              <a:spcAft>
                <a:spcPts val="1000"/>
              </a:spcAft>
              <a:buFont typeface="Arial" panose="020B0604020202020204" pitchFamily="34" charset="0"/>
              <a:buChar char="●"/>
            </a:pPr>
            <a:r>
              <a:rPr lang="en-US" sz="2400" dirty="0">
                <a:solidFill>
                  <a:srgbClr val="002060"/>
                </a:solidFill>
              </a:rPr>
              <a:t>There is a </a:t>
            </a:r>
            <a:r>
              <a:rPr lang="en-US" sz="2400" b="1" dirty="0">
                <a:solidFill>
                  <a:srgbClr val="002060"/>
                </a:solidFill>
              </a:rPr>
              <a:t>6-month planning </a:t>
            </a:r>
            <a:r>
              <a:rPr lang="en-US" sz="2400" dirty="0">
                <a:solidFill>
                  <a:srgbClr val="002060"/>
                </a:solidFill>
              </a:rPr>
              <a:t>period built into the program.  This time is to develop partnership and robust MOU’s.  Develop program design from outreach to follow-up. </a:t>
            </a:r>
          </a:p>
          <a:p>
            <a:pPr marL="342900" marR="0" lvl="0" indent="-342900">
              <a:lnSpc>
                <a:spcPct val="115000"/>
              </a:lnSpc>
              <a:spcBef>
                <a:spcPts val="0"/>
              </a:spcBef>
              <a:spcAft>
                <a:spcPts val="1000"/>
              </a:spcAft>
              <a:buFont typeface="Arial" panose="020B0604020202020204" pitchFamily="34" charset="0"/>
              <a:buChar char="●"/>
            </a:pPr>
            <a:r>
              <a:rPr lang="en-US" sz="2400" b="1" dirty="0">
                <a:solidFill>
                  <a:srgbClr val="002060"/>
                </a:solidFill>
              </a:rPr>
              <a:t>Implementation period will consist of 18 months </a:t>
            </a:r>
            <a:r>
              <a:rPr lang="en-US" sz="2400" dirty="0">
                <a:solidFill>
                  <a:srgbClr val="002060"/>
                </a:solidFill>
              </a:rPr>
              <a:t>and will test the process developed during the planning phase</a:t>
            </a:r>
          </a:p>
          <a:p>
            <a:pPr marL="342900" marR="0" lvl="0" indent="-342900">
              <a:lnSpc>
                <a:spcPct val="115000"/>
              </a:lnSpc>
              <a:spcBef>
                <a:spcPts val="0"/>
              </a:spcBef>
              <a:spcAft>
                <a:spcPts val="1000"/>
              </a:spcAft>
              <a:buFont typeface="Arial" panose="020B0604020202020204" pitchFamily="34" charset="0"/>
              <a:buChar char="●"/>
            </a:pPr>
            <a:r>
              <a:rPr lang="en-US" sz="2400" dirty="0">
                <a:solidFill>
                  <a:srgbClr val="002060"/>
                </a:solidFill>
              </a:rPr>
              <a:t>Course corrections during planning and implementation phase and analysis of results </a:t>
            </a:r>
          </a:p>
          <a:p>
            <a:pPr marR="0" lvl="0">
              <a:lnSpc>
                <a:spcPct val="115000"/>
              </a:lnSpc>
              <a:spcBef>
                <a:spcPts val="0"/>
              </a:spcBef>
              <a:spcAft>
                <a:spcPts val="1000"/>
              </a:spcAft>
            </a:pPr>
            <a:endParaRPr lang="en-US" sz="2400" dirty="0">
              <a:solidFill>
                <a:srgbClr val="002060"/>
              </a:solidFill>
            </a:endParaRPr>
          </a:p>
          <a:p>
            <a:pPr marL="342900" marR="0" lvl="0" indent="-342900">
              <a:lnSpc>
                <a:spcPct val="115000"/>
              </a:lnSpc>
              <a:spcBef>
                <a:spcPts val="0"/>
              </a:spcBef>
              <a:spcAft>
                <a:spcPts val="1000"/>
              </a:spcAft>
              <a:buFont typeface="Arial" panose="020B0604020202020204" pitchFamily="34" charset="0"/>
              <a:buChar char="●"/>
            </a:pPr>
            <a:endParaRPr lang="en-US" sz="2400" dirty="0">
              <a:solidFill>
                <a:srgbClr val="002060"/>
              </a:solidFill>
            </a:endParaRPr>
          </a:p>
          <a:p>
            <a:pPr marR="0" lvl="0" algn="ctr">
              <a:lnSpc>
                <a:spcPct val="115000"/>
              </a:lnSpc>
              <a:spcBef>
                <a:spcPts val="0"/>
              </a:spcBef>
              <a:spcAft>
                <a:spcPts val="1000"/>
              </a:spcAft>
            </a:pPr>
            <a:r>
              <a:rPr lang="en-US" i="1" dirty="0">
                <a:solidFill>
                  <a:srgbClr val="002060"/>
                </a:solidFill>
              </a:rPr>
              <a:t>NOTE: Quarterly reports are due during the planning period and implementation period</a:t>
            </a:r>
          </a:p>
        </p:txBody>
      </p:sp>
    </p:spTree>
    <p:extLst>
      <p:ext uri="{BB962C8B-B14F-4D97-AF65-F5344CB8AC3E}">
        <p14:creationId xmlns:p14="http://schemas.microsoft.com/office/powerpoint/2010/main" val="812409921"/>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655869" y="734708"/>
            <a:ext cx="6880262" cy="1325563"/>
          </a:xfrm>
        </p:spPr>
        <p:txBody>
          <a:bodyPr/>
          <a:lstStyle/>
          <a:p>
            <a:pPr algn="ctr"/>
            <a:r>
              <a:rPr kumimoji="0" lang="en-US" sz="5400" b="1" i="0" strike="noStrike" kern="1200" cap="none" spc="0" normalizeH="0" baseline="0" noProof="0" dirty="0">
                <a:ln>
                  <a:solidFill>
                    <a:schemeClr val="accent1"/>
                  </a:solidFill>
                </a:ln>
                <a:solidFill>
                  <a:srgbClr val="ED7D31"/>
                </a:solidFill>
                <a:effectLst>
                  <a:outerShdw blurRad="50800" dist="38100" dir="5400000" algn="t" rotWithShape="0">
                    <a:prstClr val="black">
                      <a:alpha val="40000"/>
                    </a:prstClr>
                  </a:outerShdw>
                </a:effectLst>
                <a:uLnTx/>
                <a:uFillTx/>
                <a:latin typeface="Calibri Light" panose="020F0302020204030204"/>
                <a:ea typeface="+mj-ea"/>
                <a:cs typeface="+mj-cs"/>
              </a:rPr>
              <a:t>Agenda</a:t>
            </a:r>
            <a:endParaRPr lang="en-US" dirty="0">
              <a:ln>
                <a:solidFill>
                  <a:schemeClr val="accent1"/>
                </a:solidFill>
              </a:ln>
              <a:effectLst>
                <a:outerShdw blurRad="50800" dist="38100" dir="5400000" algn="t" rotWithShape="0">
                  <a:prstClr val="black">
                    <a:alpha val="40000"/>
                  </a:prstClr>
                </a:outerShdw>
              </a:effectLst>
            </a:endParaRPr>
          </a:p>
        </p:txBody>
      </p:sp>
      <p:sp>
        <p:nvSpPr>
          <p:cNvPr id="13" name="Content Placeholder 12">
            <a:extLst>
              <a:ext uri="{FF2B5EF4-FFF2-40B4-BE49-F238E27FC236}">
                <a16:creationId xmlns:a16="http://schemas.microsoft.com/office/drawing/2014/main" id="{F5B7719B-2D72-7DDE-CC14-9B5235B9ACEB}"/>
              </a:ext>
            </a:extLst>
          </p:cNvPr>
          <p:cNvSpPr>
            <a:spLocks noGrp="1"/>
          </p:cNvSpPr>
          <p:nvPr>
            <p:ph idx="1"/>
          </p:nvPr>
        </p:nvSpPr>
        <p:spPr>
          <a:xfrm>
            <a:off x="838200" y="2219666"/>
            <a:ext cx="10768012" cy="4351338"/>
          </a:xfrm>
        </p:spPr>
        <p:txBody>
          <a:bodyPr/>
          <a:lstStyle/>
          <a:p>
            <a:pPr marL="0" marR="0" lvl="0" indent="0" defTabSz="914400" rtl="0" eaLnBrk="1" fontAlgn="auto" latinLnBrk="0" hangingPunct="1">
              <a:lnSpc>
                <a:spcPct val="90000"/>
              </a:lnSpc>
              <a:spcBef>
                <a:spcPts val="1000"/>
              </a:spcBef>
              <a:spcAft>
                <a:spcPts val="0"/>
              </a:spcAft>
              <a:buClrTx/>
              <a:buSzTx/>
              <a:buNone/>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I.   Home Illinois Program Design Overview</a:t>
            </a:r>
          </a:p>
          <a:p>
            <a:pPr marL="0" marR="0" lvl="0" indent="0" defTabSz="914400" rtl="0" eaLnBrk="1" fontAlgn="auto" latinLnBrk="0" hangingPunct="1">
              <a:lnSpc>
                <a:spcPct val="90000"/>
              </a:lnSpc>
              <a:spcBef>
                <a:spcPts val="1000"/>
              </a:spcBef>
              <a:spcAft>
                <a:spcPts val="0"/>
              </a:spcAft>
              <a:buClrTx/>
              <a:buSzTx/>
              <a:buNone/>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II.  Application Requirements</a:t>
            </a:r>
          </a:p>
          <a:p>
            <a:pPr marL="0" marR="0" lvl="0" indent="0" defTabSz="914400" rtl="0" eaLnBrk="1" fontAlgn="auto" latinLnBrk="0" hangingPunct="1">
              <a:lnSpc>
                <a:spcPct val="90000"/>
              </a:lnSpc>
              <a:spcBef>
                <a:spcPts val="1000"/>
              </a:spcBef>
              <a:spcAft>
                <a:spcPts val="0"/>
              </a:spcAft>
              <a:buClrTx/>
              <a:buSzTx/>
              <a:buNone/>
              <a:tabLst/>
              <a:defRPr/>
            </a:pPr>
            <a:r>
              <a:rPr lang="en-US" sz="3600" dirty="0">
                <a:solidFill>
                  <a:srgbClr val="002060"/>
                </a:solidFill>
                <a:latin typeface="Calibri" panose="020F0502020204030204"/>
              </a:rPr>
              <a:t>III. Bridging Connections between Workforce and         	Housing Systems - Angela Morrison - CJC</a:t>
            </a:r>
            <a:endPar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defTabSz="914400" rtl="0" eaLnBrk="1" fontAlgn="auto" latinLnBrk="0" hangingPunct="1">
              <a:lnSpc>
                <a:spcPct val="90000"/>
              </a:lnSpc>
              <a:spcBef>
                <a:spcPts val="1000"/>
              </a:spcBef>
              <a:spcAft>
                <a:spcPts val="0"/>
              </a:spcAft>
              <a:buClrTx/>
              <a:buSzTx/>
              <a:buNone/>
              <a:tabLst/>
              <a:defRPr/>
            </a:pPr>
            <a:r>
              <a:rPr kumimoji="0" lang="en-US" sz="3600" b="0" i="0" u="none" strike="noStrike" kern="1200" cap="none" spc="0" normalizeH="0" baseline="0" noProof="0" dirty="0">
                <a:ln>
                  <a:noFill/>
                </a:ln>
                <a:solidFill>
                  <a:srgbClr val="002060"/>
                </a:solidFill>
                <a:effectLst/>
                <a:uLnTx/>
                <a:uFillTx/>
                <a:latin typeface="Calibri" panose="020F0502020204030204"/>
                <a:ea typeface="+mn-ea"/>
                <a:cs typeface="+mn-cs"/>
              </a:rPr>
              <a:t>IV. GATA Requirements</a:t>
            </a:r>
          </a:p>
          <a:p>
            <a:pPr marL="0" indent="0" algn="ctr">
              <a:buNone/>
            </a:pPr>
            <a:endParaRPr lang="en-US" dirty="0"/>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104503" y="6123292"/>
            <a:ext cx="12296503" cy="669851"/>
          </a:xfrm>
          <a:prstGeom prst="rect">
            <a:avLst/>
          </a:prstGeom>
          <a:ln w="53975">
            <a:solidFill>
              <a:schemeClr val="accent2"/>
            </a:solidFill>
          </a:ln>
        </p:spPr>
      </p:pic>
      <p:sp>
        <p:nvSpPr>
          <p:cNvPr id="2" name="Rectangle 1">
            <a:extLst>
              <a:ext uri="{FF2B5EF4-FFF2-40B4-BE49-F238E27FC236}">
                <a16:creationId xmlns:a16="http://schemas.microsoft.com/office/drawing/2014/main" id="{76BC1EC0-3FB9-0A43-C4B4-150A4F0C5850}"/>
              </a:ext>
            </a:extLst>
          </p:cNvPr>
          <p:cNvSpPr/>
          <p:nvPr/>
        </p:nvSpPr>
        <p:spPr>
          <a:xfrm>
            <a:off x="4016553" y="6248754"/>
            <a:ext cx="4158895"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000" b="1" i="1" dirty="0">
                <a:solidFill>
                  <a:schemeClr val="bg1"/>
                </a:solidFill>
                <a:effectLst>
                  <a:outerShdw blurRad="50800" dist="50800" dir="5400000" algn="ctr" rotWithShape="0">
                    <a:schemeClr val="accent2"/>
                  </a:outerShdw>
                </a:effectLst>
                <a:latin typeface="Times New Roman" panose="02020603050405020304" pitchFamily="18" charset="0"/>
                <a:ea typeface="+mj-ea"/>
                <a:cs typeface="Times New Roman" panose="02020603050405020304" pitchFamily="18" charset="0"/>
              </a:rPr>
              <a:t>Home Illinois Workforce Pilot NOFO</a:t>
            </a:r>
          </a:p>
        </p:txBody>
      </p:sp>
      <p:pic>
        <p:nvPicPr>
          <p:cNvPr id="8" name="Picture 7">
            <a:extLst>
              <a:ext uri="{FF2B5EF4-FFF2-40B4-BE49-F238E27FC236}">
                <a16:creationId xmlns:a16="http://schemas.microsoft.com/office/drawing/2014/main" id="{7887570B-78D3-EF81-5CDB-8E6962D523E2}"/>
              </a:ext>
            </a:extLst>
          </p:cNvPr>
          <p:cNvPicPr>
            <a:picLocks noChangeAspect="1"/>
          </p:cNvPicPr>
          <p:nvPr/>
        </p:nvPicPr>
        <p:blipFill>
          <a:blip r:embed="rId4"/>
          <a:stretch>
            <a:fillRect/>
          </a:stretch>
        </p:blipFill>
        <p:spPr>
          <a:xfrm>
            <a:off x="2547890" y="6196467"/>
            <a:ext cx="1390805" cy="486782"/>
          </a:xfrm>
          <a:prstGeom prst="rect">
            <a:avLst/>
          </a:prstGeom>
          <a:solidFill>
            <a:schemeClr val="accent2"/>
          </a:solidFill>
          <a:ln w="12700">
            <a:solidFill>
              <a:schemeClr val="accent2"/>
            </a:solid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F8FCF8CD-7BA9-B081-87CC-4AC7A6C66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3306" y="6159952"/>
            <a:ext cx="967357" cy="5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328E667-C594-920A-A402-EBD6E4BAEF90}"/>
              </a:ext>
            </a:extLst>
          </p:cNvPr>
          <p:cNvPicPr>
            <a:picLocks noChangeAspect="1"/>
          </p:cNvPicPr>
          <p:nvPr/>
        </p:nvPicPr>
        <p:blipFill>
          <a:blip r:embed="rId3"/>
          <a:stretch>
            <a:fillRect/>
          </a:stretch>
        </p:blipFill>
        <p:spPr>
          <a:xfrm>
            <a:off x="-104503" y="6113216"/>
            <a:ext cx="12296503" cy="669851"/>
          </a:xfrm>
          <a:prstGeom prst="rect">
            <a:avLst/>
          </a:prstGeom>
          <a:ln w="53975">
            <a:solidFill>
              <a:schemeClr val="accent2"/>
            </a:solidFill>
          </a:ln>
        </p:spPr>
      </p:pic>
      <p:sp>
        <p:nvSpPr>
          <p:cNvPr id="6" name="Rectangle 5">
            <a:extLst>
              <a:ext uri="{FF2B5EF4-FFF2-40B4-BE49-F238E27FC236}">
                <a16:creationId xmlns:a16="http://schemas.microsoft.com/office/drawing/2014/main" id="{844013E1-D761-D53E-878C-DC702EE31908}"/>
              </a:ext>
            </a:extLst>
          </p:cNvPr>
          <p:cNvSpPr/>
          <p:nvPr/>
        </p:nvSpPr>
        <p:spPr>
          <a:xfrm>
            <a:off x="4016553" y="6238678"/>
            <a:ext cx="4158895"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000" b="1" i="1" dirty="0">
                <a:solidFill>
                  <a:schemeClr val="bg1"/>
                </a:solidFill>
                <a:effectLst>
                  <a:outerShdw blurRad="50800" dist="50800" dir="5400000" algn="ctr" rotWithShape="0">
                    <a:schemeClr val="accent2"/>
                  </a:outerShdw>
                </a:effectLst>
                <a:latin typeface="Times New Roman" panose="02020603050405020304" pitchFamily="18" charset="0"/>
                <a:ea typeface="+mj-ea"/>
                <a:cs typeface="Times New Roman" panose="02020603050405020304" pitchFamily="18" charset="0"/>
              </a:rPr>
              <a:t>Home Illinois Workforce Pilot NOFO</a:t>
            </a:r>
          </a:p>
        </p:txBody>
      </p:sp>
      <p:pic>
        <p:nvPicPr>
          <p:cNvPr id="9" name="Picture 8">
            <a:extLst>
              <a:ext uri="{FF2B5EF4-FFF2-40B4-BE49-F238E27FC236}">
                <a16:creationId xmlns:a16="http://schemas.microsoft.com/office/drawing/2014/main" id="{99636237-86BD-D223-68BC-4368B52C627F}"/>
              </a:ext>
            </a:extLst>
          </p:cNvPr>
          <p:cNvPicPr>
            <a:picLocks noChangeAspect="1"/>
          </p:cNvPicPr>
          <p:nvPr/>
        </p:nvPicPr>
        <p:blipFill>
          <a:blip r:embed="rId4"/>
          <a:stretch>
            <a:fillRect/>
          </a:stretch>
        </p:blipFill>
        <p:spPr>
          <a:xfrm>
            <a:off x="2547889" y="6196467"/>
            <a:ext cx="1390805" cy="486782"/>
          </a:xfrm>
          <a:prstGeom prst="rect">
            <a:avLst/>
          </a:prstGeom>
          <a:solidFill>
            <a:schemeClr val="accent2"/>
          </a:solidFill>
          <a:ln w="12700">
            <a:solidFill>
              <a:schemeClr val="accent2"/>
            </a:solid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D82A9C0F-A84E-E22C-2030-8E3C1B754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6673" y="6140999"/>
            <a:ext cx="967357" cy="5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820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806996" y="-23308"/>
            <a:ext cx="6880262" cy="1325563"/>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Application Components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5" name="Diagram 4">
            <a:extLst>
              <a:ext uri="{FF2B5EF4-FFF2-40B4-BE49-F238E27FC236}">
                <a16:creationId xmlns:a16="http://schemas.microsoft.com/office/drawing/2014/main" id="{5EA394EB-6DBE-1189-A903-7181DFE0A9FA}"/>
              </a:ext>
            </a:extLst>
          </p:cNvPr>
          <p:cNvGraphicFramePr/>
          <p:nvPr>
            <p:extLst>
              <p:ext uri="{D42A27DB-BD31-4B8C-83A1-F6EECF244321}">
                <p14:modId xmlns:p14="http://schemas.microsoft.com/office/powerpoint/2010/main" val="4191047435"/>
              </p:ext>
            </p:extLst>
          </p:nvPr>
        </p:nvGraphicFramePr>
        <p:xfrm>
          <a:off x="381936" y="1690577"/>
          <a:ext cx="11177487" cy="40722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0329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1203037" y="-79785"/>
            <a:ext cx="9646653" cy="1325563"/>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Application Components : Capacity</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5" name="Diagram 4">
            <a:extLst>
              <a:ext uri="{FF2B5EF4-FFF2-40B4-BE49-F238E27FC236}">
                <a16:creationId xmlns:a16="http://schemas.microsoft.com/office/drawing/2014/main" id="{03C31D91-50ED-D55B-AE43-6E824B03E3E1}"/>
              </a:ext>
            </a:extLst>
          </p:cNvPr>
          <p:cNvGraphicFramePr/>
          <p:nvPr>
            <p:extLst>
              <p:ext uri="{D42A27DB-BD31-4B8C-83A1-F6EECF244321}">
                <p14:modId xmlns:p14="http://schemas.microsoft.com/office/powerpoint/2010/main" val="1402850531"/>
              </p:ext>
            </p:extLst>
          </p:nvPr>
        </p:nvGraphicFramePr>
        <p:xfrm>
          <a:off x="1203037" y="3905848"/>
          <a:ext cx="9485078" cy="2126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D6821F71-A3FC-567E-8A93-1FE460C5F30A}"/>
              </a:ext>
            </a:extLst>
          </p:cNvPr>
          <p:cNvSpPr txBox="1"/>
          <p:nvPr/>
        </p:nvSpPr>
        <p:spPr>
          <a:xfrm>
            <a:off x="1203037" y="1364587"/>
            <a:ext cx="9785926" cy="2203680"/>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2060"/>
                </a:solidFill>
              </a:rPr>
              <a:t>Section 1: Capacity </a:t>
            </a:r>
          </a:p>
          <a:p>
            <a:r>
              <a:rPr lang="en-US" sz="1500" dirty="0">
                <a:solidFill>
                  <a:srgbClr val="002060"/>
                </a:solidFill>
              </a:rPr>
              <a:t>The applicant must be an Eligible Entity as defined in this NOFO and must provide evidence of their capacity to establish relationships with the required and recommended partners to develop a pilot project serving homeless individuals who reside in shelters or are participating in a Rapid Re-housing (RRH) Program. This includes identifying the expertise of staff and subcontracted personnel and demonstrating their ability to implement the program. Applicant must demonstrate </a:t>
            </a:r>
          </a:p>
          <a:p>
            <a:r>
              <a:rPr lang="en-US" sz="1500" dirty="0">
                <a:solidFill>
                  <a:srgbClr val="002060"/>
                </a:solidFill>
              </a:rPr>
              <a:t>the ability to administer publicly funded programs that include relationships with key stakeholders. Stakeholders include </a:t>
            </a:r>
          </a:p>
          <a:p>
            <a:r>
              <a:rPr lang="en-US" sz="1500" dirty="0">
                <a:solidFill>
                  <a:srgbClr val="002060"/>
                </a:solidFill>
              </a:rPr>
              <a:t>eligible training providers, social service agencies, and community-based organizations that will influence the training </a:t>
            </a:r>
          </a:p>
          <a:p>
            <a:r>
              <a:rPr lang="en-US" sz="1500" dirty="0">
                <a:solidFill>
                  <a:srgbClr val="002060"/>
                </a:solidFill>
              </a:rPr>
              <a:t>and wraparound services for a holistic service approach. </a:t>
            </a:r>
          </a:p>
        </p:txBody>
      </p:sp>
    </p:spTree>
    <p:extLst>
      <p:ext uri="{BB962C8B-B14F-4D97-AF65-F5344CB8AC3E}">
        <p14:creationId xmlns:p14="http://schemas.microsoft.com/office/powerpoint/2010/main" val="2889405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5" name="Diagram 4">
            <a:extLst>
              <a:ext uri="{FF2B5EF4-FFF2-40B4-BE49-F238E27FC236}">
                <a16:creationId xmlns:a16="http://schemas.microsoft.com/office/drawing/2014/main" id="{03C31D91-50ED-D55B-AE43-6E824B03E3E1}"/>
              </a:ext>
            </a:extLst>
          </p:cNvPr>
          <p:cNvGraphicFramePr/>
          <p:nvPr>
            <p:extLst>
              <p:ext uri="{D42A27DB-BD31-4B8C-83A1-F6EECF244321}">
                <p14:modId xmlns:p14="http://schemas.microsoft.com/office/powerpoint/2010/main" val="4091045577"/>
              </p:ext>
            </p:extLst>
          </p:nvPr>
        </p:nvGraphicFramePr>
        <p:xfrm>
          <a:off x="1203037" y="3905848"/>
          <a:ext cx="9485078" cy="2126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1">
            <a:extLst>
              <a:ext uri="{FF2B5EF4-FFF2-40B4-BE49-F238E27FC236}">
                <a16:creationId xmlns:a16="http://schemas.microsoft.com/office/drawing/2014/main" id="{D92E9D26-96EE-3D1E-C9FC-2FADD5D3BA0A}"/>
              </a:ext>
            </a:extLst>
          </p:cNvPr>
          <p:cNvSpPr txBox="1">
            <a:spLocks/>
          </p:cNvSpPr>
          <p:nvPr/>
        </p:nvSpPr>
        <p:spPr>
          <a:xfrm>
            <a:off x="882503" y="0"/>
            <a:ext cx="99671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Application Components : Need</a:t>
            </a:r>
          </a:p>
        </p:txBody>
      </p:sp>
      <p:sp>
        <p:nvSpPr>
          <p:cNvPr id="9" name="TextBox 8">
            <a:extLst>
              <a:ext uri="{FF2B5EF4-FFF2-40B4-BE49-F238E27FC236}">
                <a16:creationId xmlns:a16="http://schemas.microsoft.com/office/drawing/2014/main" id="{2D70ABD0-A252-42E5-11F3-ABC04A39BCCE}"/>
              </a:ext>
            </a:extLst>
          </p:cNvPr>
          <p:cNvSpPr txBox="1"/>
          <p:nvPr/>
        </p:nvSpPr>
        <p:spPr>
          <a:xfrm>
            <a:off x="1503885" y="1522736"/>
            <a:ext cx="9077029" cy="1908215"/>
          </a:xfrm>
          <a:prstGeom prst="rect">
            <a:avLst/>
          </a:prstGeom>
          <a:noFill/>
        </p:spPr>
        <p:txBody>
          <a:bodyPr wrap="square">
            <a:spAutoFit/>
          </a:bodyPr>
          <a:lstStyle/>
          <a:p>
            <a:r>
              <a:rPr lang="en-US" sz="2800" b="1" dirty="0">
                <a:solidFill>
                  <a:srgbClr val="002060"/>
                </a:solidFill>
              </a:rPr>
              <a:t>Section 2: Need</a:t>
            </a:r>
          </a:p>
          <a:p>
            <a:r>
              <a:rPr lang="en-US" sz="1500" dirty="0">
                <a:solidFill>
                  <a:srgbClr val="002060"/>
                </a:solidFill>
              </a:rPr>
              <a:t>The aftermath of the pandemic has had a significant impact on the number of individuals experiencing housing insecurity. This NOFO addresses the needs of a specific sub-population of the JTED “target population”: Individuals experiencing homelessness. Applicants must identify the geographic area served and the number of individuals served by and other housing programs in this area. Include the analysis of data that determined the needs of employers, businesses and individuals served under this program, including barriers to employment. Include the impact the program will have on meeting those needs</a:t>
            </a:r>
          </a:p>
        </p:txBody>
      </p:sp>
    </p:spTree>
    <p:extLst>
      <p:ext uri="{BB962C8B-B14F-4D97-AF65-F5344CB8AC3E}">
        <p14:creationId xmlns:p14="http://schemas.microsoft.com/office/powerpoint/2010/main" val="2993931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5" name="Diagram 4">
            <a:extLst>
              <a:ext uri="{FF2B5EF4-FFF2-40B4-BE49-F238E27FC236}">
                <a16:creationId xmlns:a16="http://schemas.microsoft.com/office/drawing/2014/main" id="{03C31D91-50ED-D55B-AE43-6E824B03E3E1}"/>
              </a:ext>
            </a:extLst>
          </p:cNvPr>
          <p:cNvGraphicFramePr/>
          <p:nvPr>
            <p:extLst>
              <p:ext uri="{D42A27DB-BD31-4B8C-83A1-F6EECF244321}">
                <p14:modId xmlns:p14="http://schemas.microsoft.com/office/powerpoint/2010/main" val="3411040282"/>
              </p:ext>
            </p:extLst>
          </p:nvPr>
        </p:nvGraphicFramePr>
        <p:xfrm>
          <a:off x="1203037" y="3905848"/>
          <a:ext cx="9485078" cy="2126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1">
            <a:extLst>
              <a:ext uri="{FF2B5EF4-FFF2-40B4-BE49-F238E27FC236}">
                <a16:creationId xmlns:a16="http://schemas.microsoft.com/office/drawing/2014/main" id="{1053CBD5-17E3-CEBF-0A0A-95CD381C0994}"/>
              </a:ext>
            </a:extLst>
          </p:cNvPr>
          <p:cNvSpPr>
            <a:spLocks noGrp="1"/>
          </p:cNvSpPr>
          <p:nvPr>
            <p:ph type="title"/>
          </p:nvPr>
        </p:nvSpPr>
        <p:spPr>
          <a:xfrm>
            <a:off x="168349" y="0"/>
            <a:ext cx="11855302" cy="1325563"/>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Application Components : Program Plan</a:t>
            </a:r>
          </a:p>
        </p:txBody>
      </p:sp>
      <p:sp>
        <p:nvSpPr>
          <p:cNvPr id="8" name="TextBox 7">
            <a:extLst>
              <a:ext uri="{FF2B5EF4-FFF2-40B4-BE49-F238E27FC236}">
                <a16:creationId xmlns:a16="http://schemas.microsoft.com/office/drawing/2014/main" id="{3FFD011B-9D0F-355E-9BF4-BCFCF23D1A41}"/>
              </a:ext>
            </a:extLst>
          </p:cNvPr>
          <p:cNvSpPr txBox="1"/>
          <p:nvPr/>
        </p:nvSpPr>
        <p:spPr>
          <a:xfrm>
            <a:off x="783771" y="1522736"/>
            <a:ext cx="10683551" cy="1215717"/>
          </a:xfrm>
          <a:prstGeom prst="rect">
            <a:avLst/>
          </a:prstGeom>
          <a:noFill/>
        </p:spPr>
        <p:txBody>
          <a:bodyPr wrap="square">
            <a:spAutoFit/>
          </a:bodyPr>
          <a:lstStyle/>
          <a:p>
            <a:r>
              <a:rPr lang="en-US" sz="2800" b="1" dirty="0">
                <a:solidFill>
                  <a:srgbClr val="002060"/>
                </a:solidFill>
              </a:rPr>
              <a:t>Section 3: Quality of Program Plan </a:t>
            </a:r>
          </a:p>
          <a:p>
            <a:r>
              <a:rPr lang="en-US" sz="1500" dirty="0">
                <a:solidFill>
                  <a:srgbClr val="002060"/>
                </a:solidFill>
              </a:rPr>
              <a:t>The program plan section of the application template includes overall operational components. In the application template, applicants will provide details related to Partnerships, Employment Navigation, Support Strategies, Work Readiness Strategies, and Training and Education. </a:t>
            </a:r>
          </a:p>
        </p:txBody>
      </p:sp>
    </p:spTree>
    <p:extLst>
      <p:ext uri="{BB962C8B-B14F-4D97-AF65-F5344CB8AC3E}">
        <p14:creationId xmlns:p14="http://schemas.microsoft.com/office/powerpoint/2010/main" val="160190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5" name="Diagram 4">
            <a:extLst>
              <a:ext uri="{FF2B5EF4-FFF2-40B4-BE49-F238E27FC236}">
                <a16:creationId xmlns:a16="http://schemas.microsoft.com/office/drawing/2014/main" id="{03C31D91-50ED-D55B-AE43-6E824B03E3E1}"/>
              </a:ext>
            </a:extLst>
          </p:cNvPr>
          <p:cNvGraphicFramePr/>
          <p:nvPr>
            <p:extLst>
              <p:ext uri="{D42A27DB-BD31-4B8C-83A1-F6EECF244321}">
                <p14:modId xmlns:p14="http://schemas.microsoft.com/office/powerpoint/2010/main" val="846862701"/>
              </p:ext>
            </p:extLst>
          </p:nvPr>
        </p:nvGraphicFramePr>
        <p:xfrm>
          <a:off x="1203037" y="3905848"/>
          <a:ext cx="9485078" cy="2126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1">
            <a:extLst>
              <a:ext uri="{FF2B5EF4-FFF2-40B4-BE49-F238E27FC236}">
                <a16:creationId xmlns:a16="http://schemas.microsoft.com/office/drawing/2014/main" id="{08BD703E-2F1B-5772-12FB-3EBB21F26439}"/>
              </a:ext>
            </a:extLst>
          </p:cNvPr>
          <p:cNvSpPr>
            <a:spLocks noGrp="1"/>
          </p:cNvSpPr>
          <p:nvPr>
            <p:ph type="title"/>
          </p:nvPr>
        </p:nvSpPr>
        <p:spPr>
          <a:xfrm>
            <a:off x="839980" y="0"/>
            <a:ext cx="10558130" cy="1325563"/>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Application Components : Budget</a:t>
            </a:r>
          </a:p>
        </p:txBody>
      </p:sp>
      <p:sp>
        <p:nvSpPr>
          <p:cNvPr id="8" name="TextBox 7">
            <a:extLst>
              <a:ext uri="{FF2B5EF4-FFF2-40B4-BE49-F238E27FC236}">
                <a16:creationId xmlns:a16="http://schemas.microsoft.com/office/drawing/2014/main" id="{4EF9C902-08E1-5204-7BD5-6579EAD3CE64}"/>
              </a:ext>
            </a:extLst>
          </p:cNvPr>
          <p:cNvSpPr txBox="1"/>
          <p:nvPr/>
        </p:nvSpPr>
        <p:spPr>
          <a:xfrm>
            <a:off x="1594884" y="1660959"/>
            <a:ext cx="9409814" cy="1446550"/>
          </a:xfrm>
          <a:prstGeom prst="rect">
            <a:avLst/>
          </a:prstGeom>
          <a:noFill/>
        </p:spPr>
        <p:txBody>
          <a:bodyPr wrap="square">
            <a:spAutoFit/>
          </a:bodyPr>
          <a:lstStyle/>
          <a:p>
            <a:r>
              <a:rPr lang="en-US" sz="2800" b="1" dirty="0">
                <a:solidFill>
                  <a:srgbClr val="002060"/>
                </a:solidFill>
              </a:rPr>
              <a:t>Section 4: Budget Narrative/Cost Effectiveness/Sustainability</a:t>
            </a:r>
          </a:p>
          <a:p>
            <a:r>
              <a:rPr lang="en-US" sz="1500" dirty="0">
                <a:solidFill>
                  <a:srgbClr val="002060"/>
                </a:solidFill>
              </a:rPr>
              <a:t>Applicants must provide a high-level budget narrative, including an analysis of the cost efficiency in relationship to planned outcomes. This will correlate with the narrative in the budget template detailing each line-item cost. Describe any leveraged and matching funds from partners and participating businesses. Describe how this project will be sustained beyond the grant funding period</a:t>
            </a:r>
          </a:p>
        </p:txBody>
      </p:sp>
    </p:spTree>
    <p:extLst>
      <p:ext uri="{BB962C8B-B14F-4D97-AF65-F5344CB8AC3E}">
        <p14:creationId xmlns:p14="http://schemas.microsoft.com/office/powerpoint/2010/main" val="1487787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1998922" y="143498"/>
            <a:ext cx="7485320" cy="1325563"/>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Documents for Submission</a:t>
            </a:r>
          </a:p>
        </p:txBody>
      </p:sp>
      <p:sp>
        <p:nvSpPr>
          <p:cNvPr id="13" name="Content Placeholder 12">
            <a:extLst>
              <a:ext uri="{FF2B5EF4-FFF2-40B4-BE49-F238E27FC236}">
                <a16:creationId xmlns:a16="http://schemas.microsoft.com/office/drawing/2014/main" id="{F5B7719B-2D72-7DDE-CC14-9B5235B9ACEB}"/>
              </a:ext>
            </a:extLst>
          </p:cNvPr>
          <p:cNvSpPr>
            <a:spLocks noGrp="1"/>
          </p:cNvSpPr>
          <p:nvPr>
            <p:ph idx="1"/>
          </p:nvPr>
        </p:nvSpPr>
        <p:spPr>
          <a:xfrm>
            <a:off x="552893" y="1390243"/>
            <a:ext cx="11024190" cy="4351338"/>
          </a:xfrm>
        </p:spPr>
        <p:txBody>
          <a:bodyPr>
            <a:normAutofit fontScale="92500" lnSpcReduction="10000"/>
          </a:bodyPr>
          <a:lstStyle/>
          <a:p>
            <a:pPr marL="0" marR="0" indent="0" algn="just">
              <a:spcBef>
                <a:spcPts val="0"/>
              </a:spcBef>
              <a:spcAft>
                <a:spcPts val="0"/>
              </a:spcAft>
              <a:buNone/>
            </a:pPr>
            <a:r>
              <a:rPr lang="en-US" sz="1800" b="1" i="1" dirty="0">
                <a:solidFill>
                  <a:srgbClr val="002060"/>
                </a:solidFill>
                <a:effectLst/>
                <a:latin typeface="Arial" panose="020B0604020202020204" pitchFamily="34" charset="0"/>
                <a:ea typeface="Calibri" panose="020F0502020204030204" pitchFamily="34" charset="0"/>
              </a:rPr>
              <a:t>Home Illinois Workforce Pilot Program requires the below documents to be submitted.</a:t>
            </a:r>
          </a:p>
          <a:p>
            <a:pPr marL="0" marR="0" indent="0" algn="just">
              <a:spcBef>
                <a:spcPts val="0"/>
              </a:spcBef>
              <a:spcAft>
                <a:spcPts val="0"/>
              </a:spcAft>
              <a:buNone/>
            </a:pPr>
            <a:endParaRPr lang="en-US" sz="1800" b="1" i="1" dirty="0">
              <a:solidFill>
                <a:srgbClr val="002060"/>
              </a:solidFill>
              <a:effectLst/>
              <a:latin typeface="Arial" panose="020B0604020202020204" pitchFamily="34" charset="0"/>
              <a:ea typeface="Calibri" panose="020F0502020204030204" pitchFamily="34" charset="0"/>
            </a:endParaRPr>
          </a:p>
          <a:p>
            <a:pPr marL="0" marR="0" indent="0" algn="just">
              <a:spcBef>
                <a:spcPts val="0"/>
              </a:spcBef>
              <a:spcAft>
                <a:spcPts val="0"/>
              </a:spcAft>
              <a:buNone/>
            </a:pPr>
            <a:r>
              <a:rPr lang="en-US" sz="1800" b="1" i="1" dirty="0">
                <a:solidFill>
                  <a:srgbClr val="002060"/>
                </a:solidFill>
                <a:effectLst/>
                <a:latin typeface="Arial" panose="020B0604020202020204" pitchFamily="34" charset="0"/>
                <a:ea typeface="Calibri" panose="020F0502020204030204" pitchFamily="34" charset="0"/>
              </a:rPr>
              <a:t>☐ </a:t>
            </a:r>
            <a:r>
              <a:rPr lang="en-US" sz="1800" i="1" dirty="0">
                <a:solidFill>
                  <a:srgbClr val="002060"/>
                </a:solidFill>
                <a:effectLst/>
                <a:latin typeface="Arial" panose="020B0604020202020204" pitchFamily="34" charset="0"/>
                <a:ea typeface="Calibri" panose="020F0502020204030204" pitchFamily="34" charset="0"/>
              </a:rPr>
              <a:t>Uniform Grant Application in fillable PDF format. Signature page must be printed, signed, scanned and submitted with application. </a:t>
            </a:r>
          </a:p>
          <a:p>
            <a:pPr marL="0" marR="0" indent="0" algn="just">
              <a:spcBef>
                <a:spcPts val="0"/>
              </a:spcBef>
              <a:spcAft>
                <a:spcPts val="0"/>
              </a:spcAft>
              <a:buNone/>
            </a:pPr>
            <a:endParaRPr lang="en-US" sz="1800" i="1" dirty="0">
              <a:solidFill>
                <a:srgbClr val="002060"/>
              </a:solidFill>
              <a:effectLst/>
              <a:latin typeface="Arial" panose="020B0604020202020204" pitchFamily="34" charset="0"/>
              <a:ea typeface="Calibri" panose="020F0502020204030204" pitchFamily="34" charset="0"/>
            </a:endParaRPr>
          </a:p>
          <a:p>
            <a:pPr marL="0" marR="0" indent="0" algn="just">
              <a:spcBef>
                <a:spcPts val="0"/>
              </a:spcBef>
              <a:spcAft>
                <a:spcPts val="0"/>
              </a:spcAft>
              <a:buNone/>
            </a:pPr>
            <a:r>
              <a:rPr lang="en-US" sz="1800" i="1" dirty="0">
                <a:solidFill>
                  <a:srgbClr val="002060"/>
                </a:solidFill>
                <a:effectLst/>
                <a:latin typeface="Arial" panose="020B0604020202020204" pitchFamily="34" charset="0"/>
                <a:ea typeface="Calibri" panose="020F0502020204030204" pitchFamily="34" charset="0"/>
              </a:rPr>
              <a:t>☐ Uniform Budget utilizing the template provided by DCEO for this project. The entire budget with all worksheets included even if the worksheets are not relevant to the grant opportunity must be submitted with the application materials. Signature page must be printed, signed, scanned and submitted with application.</a:t>
            </a:r>
          </a:p>
          <a:p>
            <a:pPr marL="0" marR="0" indent="0" algn="just">
              <a:spcBef>
                <a:spcPts val="0"/>
              </a:spcBef>
              <a:spcAft>
                <a:spcPts val="0"/>
              </a:spcAft>
              <a:buNone/>
            </a:pPr>
            <a:endParaRPr lang="en-US" sz="1800" i="1" dirty="0">
              <a:solidFill>
                <a:srgbClr val="002060"/>
              </a:solidFill>
              <a:effectLst/>
              <a:latin typeface="Arial" panose="020B0604020202020204" pitchFamily="34" charset="0"/>
              <a:ea typeface="Calibri" panose="020F0502020204030204" pitchFamily="34" charset="0"/>
            </a:endParaRPr>
          </a:p>
          <a:p>
            <a:pPr marL="0" marR="0" indent="0" algn="just">
              <a:spcBef>
                <a:spcPts val="0"/>
              </a:spcBef>
              <a:spcAft>
                <a:spcPts val="0"/>
              </a:spcAft>
              <a:buNone/>
            </a:pPr>
            <a:r>
              <a:rPr lang="en-US" sz="1800" i="1" dirty="0">
                <a:solidFill>
                  <a:srgbClr val="002060"/>
                </a:solidFill>
                <a:effectLst/>
                <a:latin typeface="Arial" panose="020B0604020202020204" pitchFamily="34" charset="0"/>
                <a:ea typeface="Calibri" panose="020F0502020204030204" pitchFamily="34" charset="0"/>
              </a:rPr>
              <a:t>☐ Conflict of Interest Disclosure</a:t>
            </a:r>
          </a:p>
          <a:p>
            <a:pPr marL="0" marR="0" indent="0" algn="just">
              <a:spcBef>
                <a:spcPts val="0"/>
              </a:spcBef>
              <a:spcAft>
                <a:spcPts val="0"/>
              </a:spcAft>
              <a:buNone/>
            </a:pPr>
            <a:r>
              <a:rPr lang="en-US" sz="1800" i="1" dirty="0">
                <a:solidFill>
                  <a:srgbClr val="002060"/>
                </a:solidFill>
                <a:effectLst/>
                <a:latin typeface="Arial" panose="020B0604020202020204" pitchFamily="34" charset="0"/>
                <a:ea typeface="Calibri" panose="020F0502020204030204" pitchFamily="34" charset="0"/>
              </a:rPr>
              <a:t> </a:t>
            </a:r>
          </a:p>
          <a:p>
            <a:pPr marL="0" marR="0" indent="0" algn="just">
              <a:spcBef>
                <a:spcPts val="0"/>
              </a:spcBef>
              <a:spcAft>
                <a:spcPts val="0"/>
              </a:spcAft>
              <a:buNone/>
            </a:pPr>
            <a:r>
              <a:rPr lang="en-US" sz="1800" i="1" dirty="0">
                <a:solidFill>
                  <a:srgbClr val="002060"/>
                </a:solidFill>
                <a:effectLst/>
                <a:latin typeface="Arial" panose="020B0604020202020204" pitchFamily="34" charset="0"/>
                <a:ea typeface="Calibri" panose="020F0502020204030204" pitchFamily="34" charset="0"/>
              </a:rPr>
              <a:t>☐ Mandatory Disclosures</a:t>
            </a:r>
          </a:p>
          <a:p>
            <a:pPr marL="0" marR="0" indent="0" algn="just">
              <a:spcBef>
                <a:spcPts val="0"/>
              </a:spcBef>
              <a:spcAft>
                <a:spcPts val="0"/>
              </a:spcAft>
              <a:buNone/>
            </a:pPr>
            <a:endParaRPr lang="en-US" sz="1800" i="1" dirty="0">
              <a:solidFill>
                <a:srgbClr val="002060"/>
              </a:solidFill>
              <a:effectLst/>
              <a:latin typeface="Arial" panose="020B0604020202020204" pitchFamily="34" charset="0"/>
              <a:ea typeface="Calibri" panose="020F0502020204030204" pitchFamily="34" charset="0"/>
            </a:endParaRPr>
          </a:p>
          <a:p>
            <a:pPr marL="0" marR="0" indent="0" algn="just">
              <a:spcBef>
                <a:spcPts val="0"/>
              </a:spcBef>
              <a:spcAft>
                <a:spcPts val="0"/>
              </a:spcAft>
              <a:buNone/>
            </a:pPr>
            <a:r>
              <a:rPr lang="en-US" sz="1800" i="1" dirty="0">
                <a:solidFill>
                  <a:srgbClr val="002060"/>
                </a:solidFill>
                <a:effectLst/>
                <a:latin typeface="Arial" panose="020B0604020202020204" pitchFamily="34" charset="0"/>
                <a:ea typeface="Calibri" panose="020F0502020204030204" pitchFamily="34" charset="0"/>
              </a:rPr>
              <a:t>☐ Home Illinois Workforce Pilot NOFO Application</a:t>
            </a:r>
          </a:p>
          <a:p>
            <a:pPr marL="0" marR="0" indent="0" algn="just">
              <a:spcBef>
                <a:spcPts val="0"/>
              </a:spcBef>
              <a:spcAft>
                <a:spcPts val="0"/>
              </a:spcAft>
              <a:buNone/>
            </a:pPr>
            <a:endParaRPr lang="en-US" sz="1800" i="1" dirty="0">
              <a:solidFill>
                <a:srgbClr val="002060"/>
              </a:solidFill>
              <a:effectLst/>
              <a:latin typeface="Arial" panose="020B0604020202020204" pitchFamily="34" charset="0"/>
              <a:ea typeface="Calibri" panose="020F0502020204030204" pitchFamily="34" charset="0"/>
            </a:endParaRPr>
          </a:p>
          <a:p>
            <a:pPr marL="0" marR="0" indent="0" algn="just">
              <a:spcBef>
                <a:spcPts val="0"/>
              </a:spcBef>
              <a:spcAft>
                <a:spcPts val="0"/>
              </a:spcAft>
              <a:buNone/>
            </a:pPr>
            <a:r>
              <a:rPr lang="en-US" sz="1800" i="1" dirty="0">
                <a:solidFill>
                  <a:srgbClr val="002060"/>
                </a:solidFill>
                <a:effectLst/>
                <a:latin typeface="Arial" panose="020B0604020202020204" pitchFamily="34" charset="0"/>
                <a:ea typeface="Calibri" panose="020F0502020204030204" pitchFamily="34" charset="0"/>
              </a:rPr>
              <a:t>☐ Letters of Commitment or MOU(s) with partners participating in this project. NOTE: Project MOUs are not required at submission of the application and can be developed during the planning period. However, letters of commitment or detailed information in the application that defines roles and responsibilities of all partners is </a:t>
            </a:r>
          </a:p>
          <a:p>
            <a:pPr marL="0" marR="0" indent="0" algn="just">
              <a:spcBef>
                <a:spcPts val="0"/>
              </a:spcBef>
              <a:spcAft>
                <a:spcPts val="0"/>
              </a:spcAft>
              <a:buNone/>
            </a:pPr>
            <a:r>
              <a:rPr lang="en-US" sz="1800" i="1" dirty="0">
                <a:solidFill>
                  <a:srgbClr val="002060"/>
                </a:solidFill>
                <a:effectLst/>
                <a:latin typeface="Arial" panose="020B0604020202020204" pitchFamily="34" charset="0"/>
                <a:ea typeface="Calibri" panose="020F0502020204030204" pitchFamily="34" charset="0"/>
              </a:rPr>
              <a:t>required at submission of the application</a:t>
            </a:r>
            <a:endParaRPr lang="en-US" sz="1600" dirty="0">
              <a:solidFill>
                <a:srgbClr val="002060"/>
              </a:solidFill>
              <a:effectLst/>
              <a:latin typeface="Calibri" panose="020F0502020204030204" pitchFamily="34" charset="0"/>
              <a:ea typeface="Calibri" panose="020F0502020204030204" pitchFamily="34" charset="0"/>
            </a:endParaRPr>
          </a:p>
          <a:p>
            <a:pPr marL="342900" indent="-342900">
              <a:spcBef>
                <a:spcPts val="5"/>
              </a:spcBef>
              <a:buFont typeface="+mj-lt"/>
              <a:buAutoNum type="alphaUcPeriod"/>
            </a:pPr>
            <a:endParaRPr lang="en-US" sz="1600" dirty="0">
              <a:solidFill>
                <a:srgbClr val="002060"/>
              </a:solidFill>
              <a:effectLst/>
              <a:latin typeface="Calibri" panose="020F0502020204030204" pitchFamily="34" charset="0"/>
              <a:ea typeface="Calibri" panose="020F0502020204030204" pitchFamily="34" charset="0"/>
            </a:endParaRPr>
          </a:p>
          <a:p>
            <a:pPr marL="342900" indent="-342900">
              <a:spcBef>
                <a:spcPts val="5"/>
              </a:spcBef>
              <a:buFont typeface="+mj-lt"/>
              <a:buAutoNum type="alphaUcPeriod"/>
            </a:pPr>
            <a:endParaRPr lang="en-US" sz="1600" dirty="0">
              <a:solidFill>
                <a:srgbClr val="002060"/>
              </a:solidFill>
              <a:effectLst/>
              <a:latin typeface="Calibri" panose="020F0502020204030204" pitchFamily="34" charset="0"/>
              <a:ea typeface="Calibri" panose="020F0502020204030204" pitchFamily="34" charset="0"/>
            </a:endParaRPr>
          </a:p>
          <a:p>
            <a:pPr marL="342900" marR="0" lvl="0" indent="-342900">
              <a:spcBef>
                <a:spcPts val="5"/>
              </a:spcBef>
              <a:spcAft>
                <a:spcPts val="0"/>
              </a:spcAft>
              <a:buFont typeface="+mj-lt"/>
              <a:buAutoNum type="alphaUcPeriod"/>
            </a:pPr>
            <a:endParaRPr lang="en-US" sz="1600" dirty="0">
              <a:solidFill>
                <a:srgbClr val="002060"/>
              </a:solidFill>
              <a:effectLst/>
              <a:latin typeface="Arial" panose="020B0604020202020204" pitchFamily="34" charset="0"/>
              <a:ea typeface="Calibri" panose="020F0502020204030204" pitchFamily="34" charset="0"/>
            </a:endParaRPr>
          </a:p>
          <a:p>
            <a:pPr marL="0" marR="0" indent="0">
              <a:lnSpc>
                <a:spcPct val="115000"/>
              </a:lnSpc>
              <a:spcBef>
                <a:spcPts val="0"/>
              </a:spcBef>
              <a:spcAft>
                <a:spcPts val="0"/>
              </a:spcAft>
              <a:buNone/>
            </a:pPr>
            <a:endParaRPr lang="en-US" sz="1500" dirty="0">
              <a:solidFill>
                <a:srgbClr val="002060"/>
              </a:solidFill>
            </a:endParaRPr>
          </a:p>
          <a:p>
            <a:endParaRPr lang="en-US" dirty="0"/>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Tree>
    <p:extLst>
      <p:ext uri="{BB962C8B-B14F-4D97-AF65-F5344CB8AC3E}">
        <p14:creationId xmlns:p14="http://schemas.microsoft.com/office/powerpoint/2010/main" val="1010031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655869" y="-39025"/>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Review Criteria</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pic>
        <p:nvPicPr>
          <p:cNvPr id="4" name="Picture 3">
            <a:extLst>
              <a:ext uri="{FF2B5EF4-FFF2-40B4-BE49-F238E27FC236}">
                <a16:creationId xmlns:a16="http://schemas.microsoft.com/office/drawing/2014/main" id="{ACCA2DD0-0DE1-2BDE-CBC1-AB389552FA67}"/>
              </a:ext>
            </a:extLst>
          </p:cNvPr>
          <p:cNvPicPr>
            <a:picLocks noChangeAspect="1"/>
          </p:cNvPicPr>
          <p:nvPr/>
        </p:nvPicPr>
        <p:blipFill>
          <a:blip r:embed="rId4"/>
          <a:stretch>
            <a:fillRect/>
          </a:stretch>
        </p:blipFill>
        <p:spPr>
          <a:xfrm>
            <a:off x="2655870" y="1118464"/>
            <a:ext cx="7262572" cy="4877847"/>
          </a:xfrm>
          <a:prstGeom prst="rect">
            <a:avLst/>
          </a:prstGeom>
        </p:spPr>
      </p:pic>
    </p:spTree>
    <p:extLst>
      <p:ext uri="{BB962C8B-B14F-4D97-AF65-F5344CB8AC3E}">
        <p14:creationId xmlns:p14="http://schemas.microsoft.com/office/powerpoint/2010/main" val="3158131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402959" y="143498"/>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Submission</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3" name="Content Placeholder 2">
            <a:extLst>
              <a:ext uri="{FF2B5EF4-FFF2-40B4-BE49-F238E27FC236}">
                <a16:creationId xmlns:a16="http://schemas.microsoft.com/office/drawing/2014/main" id="{CF07905B-7565-0F3F-4181-7E02C5B192E1}"/>
              </a:ext>
            </a:extLst>
          </p:cNvPr>
          <p:cNvSpPr>
            <a:spLocks noGrp="1"/>
          </p:cNvSpPr>
          <p:nvPr>
            <p:ph idx="1"/>
          </p:nvPr>
        </p:nvSpPr>
        <p:spPr>
          <a:xfrm>
            <a:off x="5441527" y="1486544"/>
            <a:ext cx="6244652" cy="4293092"/>
          </a:xfrm>
          <a:ln w="57150">
            <a:solidFill>
              <a:srgbClr val="002060"/>
            </a:solidFill>
          </a:ln>
        </p:spPr>
        <p:txBody>
          <a:bodyPr vert="horz" lIns="91440" tIns="45720" rIns="91440" bIns="45720" rtlCol="0" anchor="t">
            <a:normAutofit/>
          </a:bodyPr>
          <a:lstStyle/>
          <a:p>
            <a:pPr marL="0" indent="0" algn="ctr">
              <a:buNone/>
            </a:pPr>
            <a:endParaRPr lang="en-US" sz="2400" dirty="0">
              <a:solidFill>
                <a:srgbClr val="002060"/>
              </a:solidFill>
            </a:endParaRPr>
          </a:p>
          <a:p>
            <a:pPr marL="0" indent="0" algn="ctr">
              <a:buNone/>
            </a:pPr>
            <a:r>
              <a:rPr lang="en-US" sz="2400" dirty="0">
                <a:solidFill>
                  <a:srgbClr val="002060"/>
                </a:solidFill>
              </a:rPr>
              <a:t>The application due date for this round of funding is: </a:t>
            </a:r>
          </a:p>
          <a:p>
            <a:pPr marL="0" indent="0" algn="ctr">
              <a:buNone/>
            </a:pPr>
            <a:r>
              <a:rPr lang="en-US" b="1" dirty="0">
                <a:solidFill>
                  <a:srgbClr val="C00000"/>
                </a:solidFill>
                <a:highlight>
                  <a:srgbClr val="FFFF00"/>
                </a:highlight>
              </a:rPr>
              <a:t>5:00 PM CST May 3, 2024 </a:t>
            </a:r>
          </a:p>
          <a:p>
            <a:pPr marL="0" indent="0" algn="ctr">
              <a:buNone/>
            </a:pPr>
            <a:endParaRPr lang="en-US" b="1" dirty="0">
              <a:solidFill>
                <a:srgbClr val="C00000"/>
              </a:solidFill>
              <a:highlight>
                <a:srgbClr val="FFFF00"/>
              </a:highlight>
            </a:endParaRPr>
          </a:p>
          <a:p>
            <a:pPr marL="0" indent="0" algn="ctr">
              <a:buNone/>
            </a:pPr>
            <a:r>
              <a:rPr lang="en-US" sz="2400" b="0" i="0" dirty="0">
                <a:solidFill>
                  <a:srgbClr val="333333"/>
                </a:solidFill>
                <a:effectLst/>
              </a:rPr>
              <a:t>Office hours will be held on the following Tuesdays: April 9, 16, 23, and 30 from 2:00 pm - 3:00 pm. </a:t>
            </a:r>
          </a:p>
          <a:p>
            <a:pPr marL="0" indent="0" algn="ctr">
              <a:buNone/>
            </a:pPr>
            <a:r>
              <a:rPr lang="en-US" sz="2400" b="0" i="0" u="none" strike="noStrike" dirty="0">
                <a:solidFill>
                  <a:srgbClr val="428BCA"/>
                </a:solidFill>
                <a:effectLst/>
                <a:hlinkClick r:id="rId4"/>
              </a:rPr>
              <a:t>You may join with this link​</a:t>
            </a:r>
            <a:r>
              <a:rPr lang="en-US" sz="2400" b="0" i="0" dirty="0">
                <a:solidFill>
                  <a:srgbClr val="333333"/>
                </a:solidFill>
                <a:effectLst/>
              </a:rPr>
              <a:t>.</a:t>
            </a:r>
            <a:endParaRPr lang="en-US" sz="2400" b="1" dirty="0">
              <a:solidFill>
                <a:srgbClr val="C00000"/>
              </a:solidFill>
            </a:endParaRPr>
          </a:p>
        </p:txBody>
      </p:sp>
      <p:pic>
        <p:nvPicPr>
          <p:cNvPr id="21" name="Picture 20" descr="A picture containing wall, sandglass, indoor&#10;&#10;Description automatically generated">
            <a:extLst>
              <a:ext uri="{FF2B5EF4-FFF2-40B4-BE49-F238E27FC236}">
                <a16:creationId xmlns:a16="http://schemas.microsoft.com/office/drawing/2014/main" id="{82106FFF-0A20-8FA2-58DF-834DEBE7E00E}"/>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05821" y="2646388"/>
            <a:ext cx="4694507" cy="31332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4" name="TextBox 23">
            <a:extLst>
              <a:ext uri="{FF2B5EF4-FFF2-40B4-BE49-F238E27FC236}">
                <a16:creationId xmlns:a16="http://schemas.microsoft.com/office/drawing/2014/main" id="{6C485555-7594-993F-6FD9-782BC92E29B5}"/>
              </a:ext>
            </a:extLst>
          </p:cNvPr>
          <p:cNvSpPr txBox="1"/>
          <p:nvPr/>
        </p:nvSpPr>
        <p:spPr>
          <a:xfrm>
            <a:off x="1122625" y="1937402"/>
            <a:ext cx="3460898" cy="523220"/>
          </a:xfrm>
          <a:prstGeom prst="rect">
            <a:avLst/>
          </a:prstGeom>
          <a:noFill/>
        </p:spPr>
        <p:txBody>
          <a:bodyPr wrap="square">
            <a:spAutoFit/>
          </a:bodyPr>
          <a:lstStyle/>
          <a:p>
            <a:pPr marL="0" indent="0">
              <a:buNone/>
            </a:pPr>
            <a:r>
              <a:rPr lang="en-US" sz="2800" b="1" dirty="0">
                <a:solidFill>
                  <a:srgbClr val="002060"/>
                </a:solidFill>
              </a:rPr>
              <a:t>Application Deadline </a:t>
            </a:r>
          </a:p>
        </p:txBody>
      </p:sp>
    </p:spTree>
    <p:extLst>
      <p:ext uri="{BB962C8B-B14F-4D97-AF65-F5344CB8AC3E}">
        <p14:creationId xmlns:p14="http://schemas.microsoft.com/office/powerpoint/2010/main" val="718633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9922" y="2125220"/>
            <a:ext cx="11950995" cy="2187725"/>
          </a:xfrm>
        </p:spPr>
        <p:txBody>
          <a:bodyPr>
            <a:noAutofit/>
          </a:bodyPr>
          <a:lstStyle/>
          <a:p>
            <a:pPr algn="ctr"/>
            <a:r>
              <a:rPr lang="en-US" sz="4800" b="1" dirty="0">
                <a:ln>
                  <a:solidFill>
                    <a:schemeClr val="accent1"/>
                  </a:solidFill>
                </a:ln>
                <a:solidFill>
                  <a:srgbClr val="002060"/>
                </a:solidFill>
                <a:effectLst>
                  <a:outerShdw blurRad="50800" dist="38100" dir="5400000" algn="t" rotWithShape="0">
                    <a:prstClr val="black">
                      <a:alpha val="40000"/>
                    </a:prstClr>
                  </a:outerShdw>
                </a:effectLst>
                <a:latin typeface="Calibri Light" panose="020F0302020204030204"/>
              </a:rPr>
              <a:t>An Overview of the Grant Submission Requirements under the Illinois </a:t>
            </a:r>
            <a:br>
              <a:rPr lang="en-US" sz="4800" b="1" dirty="0">
                <a:ln>
                  <a:solidFill>
                    <a:schemeClr val="accent1"/>
                  </a:solidFill>
                </a:ln>
                <a:solidFill>
                  <a:srgbClr val="002060"/>
                </a:solidFill>
                <a:effectLst>
                  <a:outerShdw blurRad="50800" dist="38100" dir="5400000" algn="t" rotWithShape="0">
                    <a:prstClr val="black">
                      <a:alpha val="40000"/>
                    </a:prstClr>
                  </a:outerShdw>
                </a:effectLst>
                <a:latin typeface="Calibri Light" panose="020F0302020204030204"/>
              </a:rPr>
            </a:br>
            <a:r>
              <a:rPr lang="en-US" sz="48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G</a:t>
            </a:r>
            <a:r>
              <a:rPr lang="en-US" sz="4800" b="1" dirty="0">
                <a:ln>
                  <a:solidFill>
                    <a:schemeClr val="accent1"/>
                  </a:solidFill>
                </a:ln>
                <a:solidFill>
                  <a:srgbClr val="002060"/>
                </a:solidFill>
                <a:effectLst>
                  <a:outerShdw blurRad="50800" dist="38100" dir="5400000" algn="t" rotWithShape="0">
                    <a:prstClr val="black">
                      <a:alpha val="40000"/>
                    </a:prstClr>
                  </a:outerShdw>
                </a:effectLst>
                <a:latin typeface="Calibri Light" panose="020F0302020204030204"/>
              </a:rPr>
              <a:t>rant </a:t>
            </a:r>
            <a:r>
              <a:rPr lang="en-US" sz="48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A</a:t>
            </a:r>
            <a:r>
              <a:rPr lang="en-US" sz="4800" b="1" dirty="0">
                <a:ln>
                  <a:solidFill>
                    <a:schemeClr val="accent1"/>
                  </a:solidFill>
                </a:ln>
                <a:solidFill>
                  <a:srgbClr val="002060"/>
                </a:solidFill>
                <a:effectLst>
                  <a:outerShdw blurRad="50800" dist="38100" dir="5400000" algn="t" rotWithShape="0">
                    <a:prstClr val="black">
                      <a:alpha val="40000"/>
                    </a:prstClr>
                  </a:outerShdw>
                </a:effectLst>
                <a:latin typeface="Calibri Light" panose="020F0302020204030204"/>
              </a:rPr>
              <a:t>ccountability and </a:t>
            </a:r>
            <a:r>
              <a:rPr lang="en-US" sz="48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T</a:t>
            </a:r>
            <a:r>
              <a:rPr lang="en-US" sz="4800" b="1" dirty="0">
                <a:ln>
                  <a:solidFill>
                    <a:schemeClr val="accent1"/>
                  </a:solidFill>
                </a:ln>
                <a:solidFill>
                  <a:srgbClr val="002060"/>
                </a:solidFill>
                <a:effectLst>
                  <a:outerShdw blurRad="50800" dist="38100" dir="5400000" algn="t" rotWithShape="0">
                    <a:prstClr val="black">
                      <a:alpha val="40000"/>
                    </a:prstClr>
                  </a:outerShdw>
                </a:effectLst>
                <a:latin typeface="Calibri Light" panose="020F0302020204030204"/>
              </a:rPr>
              <a:t>ransparency </a:t>
            </a:r>
            <a:r>
              <a:rPr lang="en-US" sz="48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A</a:t>
            </a:r>
            <a:r>
              <a:rPr lang="en-US" sz="4800" b="1" dirty="0">
                <a:ln>
                  <a:solidFill>
                    <a:schemeClr val="accent1"/>
                  </a:solidFill>
                </a:ln>
                <a:solidFill>
                  <a:srgbClr val="002060"/>
                </a:solidFill>
                <a:effectLst>
                  <a:outerShdw blurRad="50800" dist="38100" dir="5400000" algn="t" rotWithShape="0">
                    <a:prstClr val="black">
                      <a:alpha val="40000"/>
                    </a:prstClr>
                  </a:outerShdw>
                </a:effectLst>
                <a:latin typeface="Calibri Light" panose="020F0302020204030204"/>
              </a:rPr>
              <a:t>ct</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8" name="Title 11">
            <a:extLst>
              <a:ext uri="{FF2B5EF4-FFF2-40B4-BE49-F238E27FC236}">
                <a16:creationId xmlns:a16="http://schemas.microsoft.com/office/drawing/2014/main" id="{EA470E74-7BEB-1C2A-4DEE-7FFF55FC12AB}"/>
              </a:ext>
            </a:extLst>
          </p:cNvPr>
          <p:cNvSpPr txBox="1">
            <a:spLocks/>
          </p:cNvSpPr>
          <p:nvPr/>
        </p:nvSpPr>
        <p:spPr>
          <a:xfrm>
            <a:off x="2402959" y="143498"/>
            <a:ext cx="688026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GATA</a:t>
            </a:r>
          </a:p>
        </p:txBody>
      </p:sp>
    </p:spTree>
    <p:extLst>
      <p:ext uri="{BB962C8B-B14F-4D97-AF65-F5344CB8AC3E}">
        <p14:creationId xmlns:p14="http://schemas.microsoft.com/office/powerpoint/2010/main" val="3771817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687776" y="286996"/>
            <a:ext cx="10515600"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Standard Application &amp; Grant Award Documents</a:t>
            </a:r>
          </a:p>
        </p:txBody>
      </p:sp>
      <p:sp>
        <p:nvSpPr>
          <p:cNvPr id="13" name="Content Placeholder 12">
            <a:extLst>
              <a:ext uri="{FF2B5EF4-FFF2-40B4-BE49-F238E27FC236}">
                <a16:creationId xmlns:a16="http://schemas.microsoft.com/office/drawing/2014/main" id="{F5B7719B-2D72-7DDE-CC14-9B5235B9ACEB}"/>
              </a:ext>
            </a:extLst>
          </p:cNvPr>
          <p:cNvSpPr>
            <a:spLocks noGrp="1"/>
          </p:cNvSpPr>
          <p:nvPr>
            <p:ph sz="half" idx="1"/>
          </p:nvPr>
        </p:nvSpPr>
        <p:spPr>
          <a:xfrm>
            <a:off x="1392866" y="2147612"/>
            <a:ext cx="9643730" cy="3724570"/>
          </a:xfrm>
        </p:spPr>
        <p:txBody>
          <a:bodyPr>
            <a:normAutofit/>
          </a:bodyPr>
          <a:lstStyle/>
          <a:p>
            <a:pPr>
              <a:buFont typeface="Wingdings" panose="05000000000000000000" pitchFamily="2" charset="2"/>
              <a:buChar char="§"/>
            </a:pPr>
            <a:r>
              <a:rPr lang="en-US" dirty="0">
                <a:solidFill>
                  <a:srgbClr val="002060"/>
                </a:solidFill>
              </a:rPr>
              <a:t>Notice of Funding Opportunity (NOFO)</a:t>
            </a:r>
          </a:p>
          <a:p>
            <a:pPr marL="457200" lvl="1" indent="0">
              <a:buNone/>
            </a:pPr>
            <a:r>
              <a:rPr lang="en-US" i="1" dirty="0">
                <a:solidFill>
                  <a:srgbClr val="002060"/>
                </a:solidFill>
              </a:rPr>
              <a:t>Catalog of State Financial Assistance</a:t>
            </a:r>
          </a:p>
          <a:p>
            <a:pPr marL="457200" lvl="1" indent="0">
              <a:buNone/>
            </a:pPr>
            <a:r>
              <a:rPr lang="en-US" i="1" dirty="0">
                <a:hlinkClick r:id="rId2"/>
              </a:rPr>
              <a:t>https://www.illinois.gov/sites/GATA/Grants/SitePages/CSFA.aspx</a:t>
            </a:r>
            <a:endParaRPr lang="en-US" i="1" dirty="0"/>
          </a:p>
          <a:p>
            <a:endParaRPr lang="en-US" sz="1200" dirty="0"/>
          </a:p>
          <a:p>
            <a:pPr>
              <a:buFont typeface="Wingdings" panose="05000000000000000000" pitchFamily="2" charset="2"/>
              <a:buChar char="§"/>
            </a:pPr>
            <a:r>
              <a:rPr lang="en-US" dirty="0">
                <a:solidFill>
                  <a:srgbClr val="002060"/>
                </a:solidFill>
              </a:rPr>
              <a:t>Uniform Application for State Grant Assistance</a:t>
            </a:r>
          </a:p>
          <a:p>
            <a:endParaRPr lang="en-US" sz="1200" dirty="0">
              <a:solidFill>
                <a:srgbClr val="002060"/>
              </a:solidFill>
            </a:endParaRPr>
          </a:p>
          <a:p>
            <a:pPr>
              <a:buFont typeface="Wingdings" panose="05000000000000000000" pitchFamily="2" charset="2"/>
              <a:buChar char="§"/>
            </a:pPr>
            <a:r>
              <a:rPr lang="en-US" dirty="0">
                <a:solidFill>
                  <a:srgbClr val="002060"/>
                </a:solidFill>
              </a:rPr>
              <a:t>Uniform Budget Template</a:t>
            </a:r>
          </a:p>
          <a:p>
            <a:endParaRPr lang="en-US" sz="1200" dirty="0">
              <a:solidFill>
                <a:srgbClr val="002060"/>
              </a:solidFill>
            </a:endParaRPr>
          </a:p>
          <a:p>
            <a:pPr>
              <a:buFont typeface="Wingdings" panose="05000000000000000000" pitchFamily="2" charset="2"/>
              <a:buChar char="§"/>
            </a:pPr>
            <a:r>
              <a:rPr lang="en-US" dirty="0">
                <a:solidFill>
                  <a:srgbClr val="002060"/>
                </a:solidFill>
              </a:rPr>
              <a:t>Notice of State Award</a:t>
            </a:r>
          </a:p>
          <a:p>
            <a:endParaRPr lang="en-US" dirty="0"/>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3"/>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4"/>
          <a:stretch>
            <a:fillRect/>
          </a:stretch>
        </p:blipFill>
        <p:spPr>
          <a:xfrm>
            <a:off x="0" y="6709144"/>
            <a:ext cx="12238090" cy="148856"/>
          </a:xfrm>
          <a:prstGeom prst="rect">
            <a:avLst/>
          </a:prstGeom>
        </p:spPr>
      </p:pic>
    </p:spTree>
    <p:extLst>
      <p:ext uri="{BB962C8B-B14F-4D97-AF65-F5344CB8AC3E}">
        <p14:creationId xmlns:p14="http://schemas.microsoft.com/office/powerpoint/2010/main" val="2951237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636181" y="45371"/>
            <a:ext cx="10515600"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Guiding Legislation</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sp>
        <p:nvSpPr>
          <p:cNvPr id="3" name="Content Placeholder 6">
            <a:extLst>
              <a:ext uri="{FF2B5EF4-FFF2-40B4-BE49-F238E27FC236}">
                <a16:creationId xmlns:a16="http://schemas.microsoft.com/office/drawing/2014/main" id="{D4804B4D-9528-CFF8-F143-301A5A4E1F54}"/>
              </a:ext>
            </a:extLst>
          </p:cNvPr>
          <p:cNvSpPr txBox="1">
            <a:spLocks/>
          </p:cNvSpPr>
          <p:nvPr/>
        </p:nvSpPr>
        <p:spPr>
          <a:xfrm>
            <a:off x="3613497" y="1298391"/>
            <a:ext cx="4868863" cy="723275"/>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Font typeface="Arial" panose="020B0604020202020204" pitchFamily="34" charset="0"/>
              <a:buNone/>
            </a:pPr>
            <a:r>
              <a:rPr lang="en-US" sz="2400" b="1" dirty="0">
                <a:solidFill>
                  <a:srgbClr val="002060"/>
                </a:solidFill>
              </a:rPr>
              <a:t>Illinois Legislation</a:t>
            </a:r>
          </a:p>
          <a:p>
            <a:pPr marL="0" indent="0" algn="ctr" fontAlgn="base">
              <a:spcBef>
                <a:spcPts val="600"/>
              </a:spcBef>
              <a:buFont typeface="Arial" panose="020B0604020202020204" pitchFamily="34" charset="0"/>
              <a:buNone/>
            </a:pPr>
            <a:r>
              <a:rPr lang="en-US" sz="1600" b="1" i="1" dirty="0">
                <a:solidFill>
                  <a:srgbClr val="002060"/>
                </a:solidFill>
              </a:rPr>
              <a:t>Job Training and Economic Development Act</a:t>
            </a:r>
          </a:p>
        </p:txBody>
      </p:sp>
      <p:cxnSp>
        <p:nvCxnSpPr>
          <p:cNvPr id="4" name="Straight Connector 3">
            <a:extLst>
              <a:ext uri="{FF2B5EF4-FFF2-40B4-BE49-F238E27FC236}">
                <a16:creationId xmlns:a16="http://schemas.microsoft.com/office/drawing/2014/main" id="{50BA6278-116C-2861-904B-2CD3843750D0}"/>
              </a:ext>
            </a:extLst>
          </p:cNvPr>
          <p:cNvCxnSpPr>
            <a:cxnSpLocks/>
          </p:cNvCxnSpPr>
          <p:nvPr/>
        </p:nvCxnSpPr>
        <p:spPr>
          <a:xfrm>
            <a:off x="6096000" y="2747919"/>
            <a:ext cx="23045" cy="3192429"/>
          </a:xfrm>
          <a:prstGeom prst="line">
            <a:avLst/>
          </a:prstGeom>
          <a:ln w="127000" cap="flat"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826BA15-477A-3092-FD95-4DCE32EBECA8}"/>
              </a:ext>
            </a:extLst>
          </p:cNvPr>
          <p:cNvSpPr txBox="1"/>
          <p:nvPr/>
        </p:nvSpPr>
        <p:spPr>
          <a:xfrm>
            <a:off x="6638035" y="3328470"/>
            <a:ext cx="4144632" cy="1015663"/>
          </a:xfrm>
          <a:prstGeom prst="rect">
            <a:avLst/>
          </a:prstGeom>
          <a:noFill/>
        </p:spPr>
        <p:txBody>
          <a:bodyPr wrap="square">
            <a:spAutoFit/>
          </a:bodyPr>
          <a:lstStyle/>
          <a:p>
            <a:pPr lvl="1"/>
            <a:r>
              <a:rPr lang="en-US" sz="2000" dirty="0">
                <a:solidFill>
                  <a:srgbClr val="002060"/>
                </a:solidFill>
              </a:rPr>
              <a:t>Federal grant guidance and regulations codified at 2 CFR Part 200 (Uniform Requirements)</a:t>
            </a:r>
          </a:p>
        </p:txBody>
      </p:sp>
      <p:pic>
        <p:nvPicPr>
          <p:cNvPr id="10" name="Picture 9">
            <a:extLst>
              <a:ext uri="{FF2B5EF4-FFF2-40B4-BE49-F238E27FC236}">
                <a16:creationId xmlns:a16="http://schemas.microsoft.com/office/drawing/2014/main" id="{CA6F6346-A6FD-CB30-1882-E433E9BC79DB}"/>
              </a:ext>
            </a:extLst>
          </p:cNvPr>
          <p:cNvPicPr>
            <a:picLocks noChangeAspect="1"/>
          </p:cNvPicPr>
          <p:nvPr/>
        </p:nvPicPr>
        <p:blipFill>
          <a:blip r:embed="rId3"/>
          <a:stretch>
            <a:fillRect/>
          </a:stretch>
        </p:blipFill>
        <p:spPr>
          <a:xfrm>
            <a:off x="11522" y="6167652"/>
            <a:ext cx="12192000" cy="669851"/>
          </a:xfrm>
          <a:prstGeom prst="rect">
            <a:avLst/>
          </a:prstGeom>
          <a:ln w="53975">
            <a:solidFill>
              <a:schemeClr val="accent2"/>
            </a:solidFill>
          </a:ln>
        </p:spPr>
      </p:pic>
      <p:sp>
        <p:nvSpPr>
          <p:cNvPr id="13" name="Rectangle 12">
            <a:extLst>
              <a:ext uri="{FF2B5EF4-FFF2-40B4-BE49-F238E27FC236}">
                <a16:creationId xmlns:a16="http://schemas.microsoft.com/office/drawing/2014/main" id="{E78F5594-0D87-1256-9A07-8178C9222A20}"/>
              </a:ext>
            </a:extLst>
          </p:cNvPr>
          <p:cNvSpPr/>
          <p:nvPr/>
        </p:nvSpPr>
        <p:spPr>
          <a:xfrm>
            <a:off x="4016553" y="6238678"/>
            <a:ext cx="4158895"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000" b="1" i="1" dirty="0">
                <a:solidFill>
                  <a:schemeClr val="bg1"/>
                </a:solidFill>
                <a:effectLst>
                  <a:outerShdw blurRad="50800" dist="50800" dir="5400000" algn="ctr" rotWithShape="0">
                    <a:schemeClr val="accent2"/>
                  </a:outerShdw>
                </a:effectLst>
                <a:latin typeface="Times New Roman" panose="02020603050405020304" pitchFamily="18" charset="0"/>
                <a:ea typeface="+mj-ea"/>
                <a:cs typeface="Times New Roman" panose="02020603050405020304" pitchFamily="18" charset="0"/>
              </a:rPr>
              <a:t>Home Illinois Workforce Pilot NOFO</a:t>
            </a:r>
          </a:p>
        </p:txBody>
      </p:sp>
      <p:pic>
        <p:nvPicPr>
          <p:cNvPr id="14" name="Picture 13">
            <a:extLst>
              <a:ext uri="{FF2B5EF4-FFF2-40B4-BE49-F238E27FC236}">
                <a16:creationId xmlns:a16="http://schemas.microsoft.com/office/drawing/2014/main" id="{34F0A2A6-7866-33D5-4874-A4E58D87D890}"/>
              </a:ext>
            </a:extLst>
          </p:cNvPr>
          <p:cNvPicPr>
            <a:picLocks noChangeAspect="1"/>
          </p:cNvPicPr>
          <p:nvPr/>
        </p:nvPicPr>
        <p:blipFill>
          <a:blip r:embed="rId4"/>
          <a:stretch>
            <a:fillRect/>
          </a:stretch>
        </p:blipFill>
        <p:spPr>
          <a:xfrm>
            <a:off x="2547889" y="6196467"/>
            <a:ext cx="1390805" cy="486782"/>
          </a:xfrm>
          <a:prstGeom prst="rect">
            <a:avLst/>
          </a:prstGeom>
          <a:solidFill>
            <a:schemeClr val="accent2"/>
          </a:solidFill>
          <a:ln w="12700">
            <a:solidFill>
              <a:schemeClr val="accent2"/>
            </a:solidFill>
          </a:ln>
          <a:effectLst>
            <a:outerShdw blurRad="292100" dist="139700" dir="2700000" algn="tl" rotWithShape="0">
              <a:srgbClr val="333333">
                <a:alpha val="65000"/>
              </a:srgbClr>
            </a:outerShdw>
          </a:effectLst>
        </p:spPr>
      </p:pic>
      <p:pic>
        <p:nvPicPr>
          <p:cNvPr id="17" name="Picture 16">
            <a:extLst>
              <a:ext uri="{FF2B5EF4-FFF2-40B4-BE49-F238E27FC236}">
                <a16:creationId xmlns:a16="http://schemas.microsoft.com/office/drawing/2014/main" id="{CAF8E579-CD59-F496-C734-317EC8FCBC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6673" y="6140999"/>
            <a:ext cx="967357" cy="5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C239C13F-8429-902F-55FF-090D9EF06AEE}"/>
              </a:ext>
            </a:extLst>
          </p:cNvPr>
          <p:cNvSpPr txBox="1"/>
          <p:nvPr/>
        </p:nvSpPr>
        <p:spPr>
          <a:xfrm>
            <a:off x="1162975" y="2747919"/>
            <a:ext cx="4673945" cy="3170099"/>
          </a:xfrm>
          <a:prstGeom prst="rect">
            <a:avLst/>
          </a:prstGeom>
          <a:noFill/>
        </p:spPr>
        <p:txBody>
          <a:bodyPr wrap="square">
            <a:spAutoFit/>
          </a:bodyPr>
          <a:lstStyle/>
          <a:p>
            <a:pPr marL="0" indent="0" eaLnBrk="1" hangingPunct="1">
              <a:defRPr/>
            </a:pPr>
            <a:r>
              <a:rPr lang="en-US" sz="2000" dirty="0">
                <a:solidFill>
                  <a:srgbClr val="002060"/>
                </a:solidFill>
              </a:rPr>
              <a:t>Funded by State of Illinois General Revenue Funds appropriated by the General Assembly in the State Fiscal Year 2024 budget. </a:t>
            </a:r>
          </a:p>
          <a:p>
            <a:pPr marL="0" indent="0" eaLnBrk="1" hangingPunct="1">
              <a:defRPr/>
            </a:pPr>
            <a:endParaRPr lang="en-US" sz="2000" dirty="0">
              <a:solidFill>
                <a:srgbClr val="002060"/>
              </a:solidFill>
            </a:endParaRPr>
          </a:p>
          <a:p>
            <a:pPr marL="0" indent="0" eaLnBrk="1" hangingPunct="1">
              <a:defRPr/>
            </a:pPr>
            <a:r>
              <a:rPr lang="en-US" sz="2000" dirty="0">
                <a:solidFill>
                  <a:srgbClr val="002060"/>
                </a:solidFill>
              </a:rPr>
              <a:t>The requirements of the program follow:</a:t>
            </a:r>
          </a:p>
          <a:p>
            <a:pPr marL="285750" indent="-285750" eaLnBrk="1" hangingPunct="1">
              <a:buFont typeface="Arial" panose="020B0604020202020204" pitchFamily="34" charset="0"/>
              <a:buChar char="•"/>
              <a:defRPr/>
            </a:pPr>
            <a:r>
              <a:rPr lang="en-US" sz="2000" dirty="0">
                <a:solidFill>
                  <a:srgbClr val="002060"/>
                </a:solidFill>
              </a:rPr>
              <a:t> 20 ILCS 605/605-415 (JTED Act</a:t>
            </a:r>
          </a:p>
          <a:p>
            <a:pPr marL="285750" indent="-285750" eaLnBrk="1" hangingPunct="1">
              <a:buFont typeface="Arial" panose="020B0604020202020204" pitchFamily="34" charset="0"/>
              <a:buChar char="•"/>
              <a:defRPr/>
            </a:pPr>
            <a:r>
              <a:rPr lang="en-US" sz="2000" dirty="0">
                <a:solidFill>
                  <a:srgbClr val="002060"/>
                </a:solidFill>
              </a:rPr>
              <a:t> rules adopted in support of the JTED Act, 56 Ill. Admin. Code Part 2660 (JTED Rules).     </a:t>
            </a:r>
            <a:endParaRPr lang="en-US" altLang="en-US" sz="2000" dirty="0">
              <a:solidFill>
                <a:srgbClr val="002060"/>
              </a:solidFill>
            </a:endParaRPr>
          </a:p>
        </p:txBody>
      </p:sp>
    </p:spTree>
    <p:extLst>
      <p:ext uri="{BB962C8B-B14F-4D97-AF65-F5344CB8AC3E}">
        <p14:creationId xmlns:p14="http://schemas.microsoft.com/office/powerpoint/2010/main" val="1694188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137145" y="0"/>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Grant Life Cycle</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3" name="Diagram 2">
            <a:extLst>
              <a:ext uri="{FF2B5EF4-FFF2-40B4-BE49-F238E27FC236}">
                <a16:creationId xmlns:a16="http://schemas.microsoft.com/office/drawing/2014/main" id="{944B06FB-1CDD-B501-B1EC-2AEEC4C39DE1}"/>
              </a:ext>
            </a:extLst>
          </p:cNvPr>
          <p:cNvGraphicFramePr/>
          <p:nvPr/>
        </p:nvGraphicFramePr>
        <p:xfrm>
          <a:off x="5577276" y="741558"/>
          <a:ext cx="4681623" cy="53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ontent Placeholder 11">
            <a:extLst>
              <a:ext uri="{FF2B5EF4-FFF2-40B4-BE49-F238E27FC236}">
                <a16:creationId xmlns:a16="http://schemas.microsoft.com/office/drawing/2014/main" id="{88662D46-6C54-B5DB-ECA4-360B33F09F3D}"/>
              </a:ext>
            </a:extLst>
          </p:cNvPr>
          <p:cNvSpPr txBox="1">
            <a:spLocks/>
          </p:cNvSpPr>
          <p:nvPr/>
        </p:nvSpPr>
        <p:spPr>
          <a:xfrm>
            <a:off x="1102189" y="2264707"/>
            <a:ext cx="5570628" cy="32204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solidFill>
                  <a:srgbClr val="002060"/>
                </a:solidFill>
              </a:rPr>
              <a:t>This presentation will focus on the pre-award requirements of a workforce grant from the Illinois Department of Commerce and Economic Opportunity.</a:t>
            </a:r>
          </a:p>
        </p:txBody>
      </p:sp>
    </p:spTree>
    <p:extLst>
      <p:ext uri="{BB962C8B-B14F-4D97-AF65-F5344CB8AC3E}">
        <p14:creationId xmlns:p14="http://schemas.microsoft.com/office/powerpoint/2010/main" val="1146684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442341" y="286996"/>
            <a:ext cx="11006469"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Illinois </a:t>
            </a:r>
            <a:b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b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Grant Accountability and Transparency Act </a:t>
            </a:r>
          </a:p>
        </p:txBody>
      </p:sp>
      <p:sp>
        <p:nvSpPr>
          <p:cNvPr id="13" name="Content Placeholder 12">
            <a:extLst>
              <a:ext uri="{FF2B5EF4-FFF2-40B4-BE49-F238E27FC236}">
                <a16:creationId xmlns:a16="http://schemas.microsoft.com/office/drawing/2014/main" id="{F5B7719B-2D72-7DDE-CC14-9B5235B9ACEB}"/>
              </a:ext>
            </a:extLst>
          </p:cNvPr>
          <p:cNvSpPr>
            <a:spLocks noGrp="1"/>
          </p:cNvSpPr>
          <p:nvPr>
            <p:ph idx="1"/>
          </p:nvPr>
        </p:nvSpPr>
        <p:spPr>
          <a:xfrm>
            <a:off x="687775" y="1879341"/>
            <a:ext cx="10515600" cy="3670854"/>
          </a:xfrm>
        </p:spPr>
        <p:txBody>
          <a:bodyPr>
            <a:normAutofit/>
          </a:bodyPr>
          <a:lstStyle/>
          <a:p>
            <a:pPr marL="0" indent="0">
              <a:buNone/>
            </a:pPr>
            <a:r>
              <a:rPr lang="en-US" dirty="0">
                <a:solidFill>
                  <a:srgbClr val="002060"/>
                </a:solidFill>
              </a:rPr>
              <a:t>The Grant Accountability and Transparency Act (GATA), 30 ILCS 708/1 et seq., is a State of Illinois law to:</a:t>
            </a:r>
          </a:p>
          <a:p>
            <a:pPr lvl="1">
              <a:lnSpc>
                <a:spcPct val="150000"/>
              </a:lnSpc>
            </a:pPr>
            <a:r>
              <a:rPr lang="en-US" dirty="0">
                <a:solidFill>
                  <a:srgbClr val="002060"/>
                </a:solidFill>
              </a:rPr>
              <a:t>Increase accountability and transparency in the use of grant funds </a:t>
            </a:r>
          </a:p>
          <a:p>
            <a:pPr lvl="1">
              <a:lnSpc>
                <a:spcPct val="150000"/>
              </a:lnSpc>
            </a:pPr>
            <a:r>
              <a:rPr lang="en-US" dirty="0">
                <a:solidFill>
                  <a:srgbClr val="002060"/>
                </a:solidFill>
              </a:rPr>
              <a:t>Reduce the administrative burden on both State agencies and grantees  </a:t>
            </a:r>
          </a:p>
          <a:p>
            <a:pPr lvl="1">
              <a:lnSpc>
                <a:spcPct val="150000"/>
              </a:lnSpc>
            </a:pPr>
            <a:r>
              <a:rPr lang="en-US" dirty="0">
                <a:solidFill>
                  <a:srgbClr val="002060"/>
                </a:solidFill>
              </a:rPr>
              <a:t>Adoption of the federal grant guidance and regulations codified at 2 CFR Part 200 (Uniform Requirements)</a:t>
            </a:r>
          </a:p>
          <a:p>
            <a:pPr marL="0" indent="0">
              <a:buNone/>
            </a:pPr>
            <a:endParaRPr lang="en-US" dirty="0"/>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Tree>
    <p:extLst>
      <p:ext uri="{BB962C8B-B14F-4D97-AF65-F5344CB8AC3E}">
        <p14:creationId xmlns:p14="http://schemas.microsoft.com/office/powerpoint/2010/main" val="4288876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1552354" y="-303070"/>
            <a:ext cx="9388548" cy="1844790"/>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Grantee Pre-Award Requirements</a:t>
            </a:r>
          </a:p>
        </p:txBody>
      </p:sp>
      <p:sp>
        <p:nvSpPr>
          <p:cNvPr id="13" name="Content Placeholder 12">
            <a:extLst>
              <a:ext uri="{FF2B5EF4-FFF2-40B4-BE49-F238E27FC236}">
                <a16:creationId xmlns:a16="http://schemas.microsoft.com/office/drawing/2014/main" id="{F5B7719B-2D72-7DDE-CC14-9B5235B9ACEB}"/>
              </a:ext>
            </a:extLst>
          </p:cNvPr>
          <p:cNvSpPr>
            <a:spLocks noGrp="1"/>
          </p:cNvSpPr>
          <p:nvPr>
            <p:ph idx="1"/>
          </p:nvPr>
        </p:nvSpPr>
        <p:spPr>
          <a:xfrm>
            <a:off x="570818" y="2099695"/>
            <a:ext cx="9388548" cy="3841626"/>
          </a:xfrm>
        </p:spPr>
        <p:txBody>
          <a:bodyPr>
            <a:normAutofit/>
          </a:bodyPr>
          <a:lstStyle/>
          <a:p>
            <a:pPr>
              <a:lnSpc>
                <a:spcPct val="110000"/>
              </a:lnSpc>
              <a:buFont typeface="Wingdings" panose="05000000000000000000" pitchFamily="2" charset="2"/>
              <a:buChar char="§"/>
            </a:pPr>
            <a:r>
              <a:rPr lang="en-US" sz="2600" dirty="0">
                <a:solidFill>
                  <a:srgbClr val="002060"/>
                </a:solidFill>
              </a:rPr>
              <a:t>Grantee Registration</a:t>
            </a:r>
          </a:p>
          <a:p>
            <a:pPr>
              <a:lnSpc>
                <a:spcPct val="110000"/>
              </a:lnSpc>
              <a:buFont typeface="Wingdings" panose="05000000000000000000" pitchFamily="2" charset="2"/>
              <a:buChar char="§"/>
            </a:pPr>
            <a:r>
              <a:rPr lang="en-US" sz="2600" dirty="0">
                <a:solidFill>
                  <a:srgbClr val="002060"/>
                </a:solidFill>
              </a:rPr>
              <a:t>Grantee Pre-Qualification</a:t>
            </a:r>
          </a:p>
          <a:p>
            <a:pPr>
              <a:lnSpc>
                <a:spcPct val="110000"/>
              </a:lnSpc>
              <a:buFont typeface="Wingdings" panose="05000000000000000000" pitchFamily="2" charset="2"/>
              <a:buChar char="§"/>
            </a:pPr>
            <a:r>
              <a:rPr lang="en-US" sz="2600" dirty="0">
                <a:solidFill>
                  <a:srgbClr val="002060"/>
                </a:solidFill>
              </a:rPr>
              <a:t>Financial and Administrative Risk Assessment </a:t>
            </a:r>
          </a:p>
          <a:p>
            <a:pPr marL="457200" lvl="1" indent="0">
              <a:lnSpc>
                <a:spcPct val="110000"/>
              </a:lnSpc>
              <a:buNone/>
            </a:pPr>
            <a:r>
              <a:rPr lang="en-US" sz="2600" dirty="0">
                <a:solidFill>
                  <a:srgbClr val="002060"/>
                </a:solidFill>
              </a:rPr>
              <a:t>(ICQ – Internal Control Questionnaire)</a:t>
            </a:r>
          </a:p>
          <a:p>
            <a:pPr>
              <a:lnSpc>
                <a:spcPct val="110000"/>
              </a:lnSpc>
              <a:buFont typeface="Wingdings" panose="05000000000000000000" pitchFamily="2" charset="2"/>
              <a:buChar char="§"/>
            </a:pPr>
            <a:r>
              <a:rPr lang="en-US" sz="2600" dirty="0">
                <a:solidFill>
                  <a:srgbClr val="002060"/>
                </a:solidFill>
              </a:rPr>
              <a:t>Programmatic Risk Assessment</a:t>
            </a:r>
          </a:p>
          <a:p>
            <a:pPr>
              <a:lnSpc>
                <a:spcPct val="110000"/>
              </a:lnSpc>
              <a:buFont typeface="Wingdings" panose="05000000000000000000" pitchFamily="2" charset="2"/>
              <a:buChar char="§"/>
            </a:pPr>
            <a:r>
              <a:rPr lang="en-US" sz="2600" dirty="0">
                <a:solidFill>
                  <a:srgbClr val="002060"/>
                </a:solidFill>
              </a:rPr>
              <a:t>Mandatory Disclosures &amp; Conflict of Interest Documents</a:t>
            </a:r>
          </a:p>
          <a:p>
            <a:endParaRPr lang="en-US" dirty="0"/>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3" name="Rectangle 2">
            <a:extLst>
              <a:ext uri="{FF2B5EF4-FFF2-40B4-BE49-F238E27FC236}">
                <a16:creationId xmlns:a16="http://schemas.microsoft.com/office/drawing/2014/main" id="{83C49D2C-FE7E-75D2-7E30-01FA4E0DCE9B}"/>
              </a:ext>
            </a:extLst>
          </p:cNvPr>
          <p:cNvSpPr/>
          <p:nvPr/>
        </p:nvSpPr>
        <p:spPr>
          <a:xfrm>
            <a:off x="790999" y="1267814"/>
            <a:ext cx="10911257" cy="707886"/>
          </a:xfrm>
          <a:prstGeom prst="rect">
            <a:avLst/>
          </a:prstGeom>
        </p:spPr>
        <p:txBody>
          <a:bodyPr wrap="none">
            <a:spAutoFit/>
          </a:bodyPr>
          <a:lstStyle/>
          <a:p>
            <a:r>
              <a:rPr lang="en-US" sz="4000" dirty="0">
                <a:solidFill>
                  <a:srgbClr val="002060"/>
                </a:solidFill>
              </a:rPr>
              <a:t>Must be completed prior to Grant Award Execution</a:t>
            </a:r>
            <a:r>
              <a:rPr lang="en-US" sz="2800" dirty="0">
                <a:solidFill>
                  <a:srgbClr val="002060"/>
                </a:solidFill>
              </a:rPr>
              <a:t>:</a:t>
            </a:r>
          </a:p>
        </p:txBody>
      </p:sp>
      <p:pic>
        <p:nvPicPr>
          <p:cNvPr id="5" name="Picture 4">
            <a:extLst>
              <a:ext uri="{FF2B5EF4-FFF2-40B4-BE49-F238E27FC236}">
                <a16:creationId xmlns:a16="http://schemas.microsoft.com/office/drawing/2014/main" id="{2B3242C0-D2B5-7EBB-520A-322CD79E0FB8}"/>
              </a:ext>
            </a:extLst>
          </p:cNvPr>
          <p:cNvPicPr>
            <a:picLocks noChangeAspect="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00977" y="2280813"/>
            <a:ext cx="3048000" cy="30384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80972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1531089" y="-176816"/>
            <a:ext cx="9388548" cy="1844790"/>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GATA &amp; Indirect Cost Rate System</a:t>
            </a:r>
          </a:p>
        </p:txBody>
      </p:sp>
      <p:sp>
        <p:nvSpPr>
          <p:cNvPr id="13" name="Content Placeholder 12">
            <a:extLst>
              <a:ext uri="{FF2B5EF4-FFF2-40B4-BE49-F238E27FC236}">
                <a16:creationId xmlns:a16="http://schemas.microsoft.com/office/drawing/2014/main" id="{F5B7719B-2D72-7DDE-CC14-9B5235B9ACEB}"/>
              </a:ext>
            </a:extLst>
          </p:cNvPr>
          <p:cNvSpPr>
            <a:spLocks noGrp="1"/>
          </p:cNvSpPr>
          <p:nvPr>
            <p:ph idx="1"/>
          </p:nvPr>
        </p:nvSpPr>
        <p:spPr>
          <a:xfrm>
            <a:off x="166198" y="2237703"/>
            <a:ext cx="11558753" cy="4192453"/>
          </a:xfrm>
        </p:spPr>
        <p:txBody>
          <a:bodyPr>
            <a:normAutofit/>
          </a:bodyPr>
          <a:lstStyle/>
          <a:p>
            <a:pPr marL="0" indent="0">
              <a:buNone/>
            </a:pPr>
            <a:r>
              <a:rPr lang="en-US" sz="2000" dirty="0">
                <a:solidFill>
                  <a:srgbClr val="002060"/>
                </a:solidFill>
              </a:rPr>
              <a:t>Grantee </a:t>
            </a:r>
            <a:r>
              <a:rPr lang="en-US" sz="2000" i="1" dirty="0">
                <a:solidFill>
                  <a:srgbClr val="002060"/>
                </a:solidFill>
              </a:rPr>
              <a:t>Links Tab </a:t>
            </a:r>
            <a:r>
              <a:rPr lang="en-US" sz="2000" dirty="0">
                <a:solidFill>
                  <a:srgbClr val="002060"/>
                </a:solidFill>
              </a:rPr>
              <a:t>is the entry point for the GATA portal:</a:t>
            </a:r>
          </a:p>
          <a:p>
            <a:pPr lvl="1"/>
            <a:r>
              <a:rPr lang="en-US" sz="2000" dirty="0">
                <a:solidFill>
                  <a:srgbClr val="002060"/>
                </a:solidFill>
              </a:rPr>
              <a:t>Authentication,</a:t>
            </a:r>
          </a:p>
          <a:p>
            <a:pPr lvl="1"/>
            <a:r>
              <a:rPr lang="en-US" sz="2000" dirty="0">
                <a:solidFill>
                  <a:srgbClr val="002060"/>
                </a:solidFill>
              </a:rPr>
              <a:t>Registration, </a:t>
            </a:r>
          </a:p>
          <a:p>
            <a:pPr lvl="1"/>
            <a:r>
              <a:rPr lang="en-US" sz="2000" dirty="0">
                <a:solidFill>
                  <a:srgbClr val="002060"/>
                </a:solidFill>
              </a:rPr>
              <a:t>Pre-qualification, </a:t>
            </a:r>
          </a:p>
          <a:p>
            <a:pPr lvl="1"/>
            <a:r>
              <a:rPr lang="en-US" sz="2000" dirty="0">
                <a:solidFill>
                  <a:srgbClr val="002060"/>
                </a:solidFill>
              </a:rPr>
              <a:t>Fiscal &amp; Administrative Risk Assessment</a:t>
            </a:r>
          </a:p>
          <a:p>
            <a:pPr marL="457200" lvl="1" indent="0">
              <a:buNone/>
            </a:pPr>
            <a:endParaRPr lang="en-US" sz="2000" dirty="0">
              <a:solidFill>
                <a:srgbClr val="002060"/>
              </a:solidFill>
            </a:endParaRPr>
          </a:p>
          <a:p>
            <a:pPr marL="0" indent="0">
              <a:buNone/>
            </a:pPr>
            <a:r>
              <a:rPr lang="en-US" sz="2000" i="1" dirty="0">
                <a:solidFill>
                  <a:srgbClr val="002060"/>
                </a:solidFill>
              </a:rPr>
              <a:t>Centralized Indirect Cost Rate System </a:t>
            </a:r>
            <a:r>
              <a:rPr lang="en-US" sz="2000" dirty="0">
                <a:solidFill>
                  <a:srgbClr val="002060"/>
                </a:solidFill>
              </a:rPr>
              <a:t>will be used to elect the indirect cost rate option and, if necessary, complete the indirect cost rate negotiation process.  </a:t>
            </a:r>
          </a:p>
          <a:p>
            <a:pPr lvl="1">
              <a:buFont typeface="Wingdings" panose="05000000000000000000" pitchFamily="2" charset="2"/>
              <a:buChar char="§"/>
            </a:pPr>
            <a:r>
              <a:rPr lang="en-US" sz="2000" dirty="0">
                <a:solidFill>
                  <a:srgbClr val="002060"/>
                </a:solidFill>
              </a:rPr>
              <a:t>Grantees that are not current users in the system will receive an invitation to the Centralized Indirect Cost Rate System once a Notice of State Award (NOSA) is generated by a State awarding agency</a:t>
            </a:r>
          </a:p>
          <a:p>
            <a:pPr>
              <a:lnSpc>
                <a:spcPct val="110000"/>
              </a:lnSpc>
            </a:pPr>
            <a:endParaRPr lang="en-US" sz="2600" dirty="0">
              <a:solidFill>
                <a:srgbClr val="002060"/>
              </a:solidFill>
            </a:endParaRPr>
          </a:p>
          <a:p>
            <a:endParaRPr lang="en-US" dirty="0"/>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3" name="Rectangle 2">
            <a:extLst>
              <a:ext uri="{FF2B5EF4-FFF2-40B4-BE49-F238E27FC236}">
                <a16:creationId xmlns:a16="http://schemas.microsoft.com/office/drawing/2014/main" id="{83C49D2C-FE7E-75D2-7E30-01FA4E0DCE9B}"/>
              </a:ext>
            </a:extLst>
          </p:cNvPr>
          <p:cNvSpPr/>
          <p:nvPr/>
        </p:nvSpPr>
        <p:spPr>
          <a:xfrm>
            <a:off x="275422" y="1204161"/>
            <a:ext cx="11719832" cy="10156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Calibri" panose="020F0502020204030204"/>
                <a:ea typeface="+mn-ea"/>
                <a:cs typeface="+mn-cs"/>
              </a:rPr>
              <a:t>Office of Management and Budget GATA Website: </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hlinkClick r:id="rId4"/>
              </a:rPr>
              <a:t>http://grants.illinois.gov</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6016589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1531089" y="-176816"/>
            <a:ext cx="9388548" cy="1844790"/>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Grantee Registration</a:t>
            </a:r>
          </a:p>
        </p:txBody>
      </p:sp>
      <p:sp>
        <p:nvSpPr>
          <p:cNvPr id="13" name="Content Placeholder 12">
            <a:extLst>
              <a:ext uri="{FF2B5EF4-FFF2-40B4-BE49-F238E27FC236}">
                <a16:creationId xmlns:a16="http://schemas.microsoft.com/office/drawing/2014/main" id="{F5B7719B-2D72-7DDE-CC14-9B5235B9ACEB}"/>
              </a:ext>
            </a:extLst>
          </p:cNvPr>
          <p:cNvSpPr>
            <a:spLocks noGrp="1"/>
          </p:cNvSpPr>
          <p:nvPr>
            <p:ph idx="1"/>
          </p:nvPr>
        </p:nvSpPr>
        <p:spPr>
          <a:xfrm>
            <a:off x="166198" y="2237703"/>
            <a:ext cx="11558753" cy="4192453"/>
          </a:xfrm>
        </p:spPr>
        <p:txBody>
          <a:bodyPr>
            <a:normAutofit/>
          </a:bodyPr>
          <a:lstStyle/>
          <a:p>
            <a:r>
              <a:rPr lang="en-US" sz="2400" dirty="0">
                <a:solidFill>
                  <a:srgbClr val="002060"/>
                </a:solidFill>
              </a:rPr>
              <a:t>All Grantees must be registered with the State of Illinois using the Illinois.gov Authentication Portal. A personal or business email address is required to establish an account</a:t>
            </a:r>
          </a:p>
          <a:p>
            <a:endParaRPr lang="en-US" sz="2400" dirty="0">
              <a:solidFill>
                <a:srgbClr val="002060"/>
              </a:solidFill>
            </a:endParaRPr>
          </a:p>
          <a:p>
            <a:r>
              <a:rPr lang="en-US" sz="2400" dirty="0">
                <a:solidFill>
                  <a:srgbClr val="002060"/>
                </a:solidFill>
              </a:rPr>
              <a:t>Grantee Registration is completed by browsing to </a:t>
            </a:r>
            <a:r>
              <a:rPr lang="en-US" sz="2400" dirty="0">
                <a:solidFill>
                  <a:srgbClr val="002060"/>
                </a:solidFill>
                <a:hlinkClick r:id="rId2">
                  <a:extLst>
                    <a:ext uri="{A12FA001-AC4F-418D-AE19-62706E023703}">
                      <ahyp:hlinkClr xmlns:ahyp="http://schemas.microsoft.com/office/drawing/2018/hyperlinkcolor" val="tx"/>
                    </a:ext>
                  </a:extLst>
                </a:hlinkClick>
              </a:rPr>
              <a:t>https://grants.illinois.gov/portal</a:t>
            </a:r>
            <a:r>
              <a:rPr lang="en-US" sz="2400" dirty="0">
                <a:solidFill>
                  <a:srgbClr val="002060"/>
                </a:solidFill>
              </a:rPr>
              <a:t> and associating your Illinois.gov account with your organization.</a:t>
            </a:r>
          </a:p>
          <a:p>
            <a:endParaRPr lang="en-US" sz="2400" dirty="0">
              <a:solidFill>
                <a:srgbClr val="002060"/>
              </a:solidFill>
            </a:endParaRPr>
          </a:p>
          <a:p>
            <a:r>
              <a:rPr lang="en-US" sz="2400" dirty="0">
                <a:solidFill>
                  <a:srgbClr val="002060"/>
                </a:solidFill>
              </a:rPr>
              <a:t>Completing the registration process triggers Grantee pre-qualification verifications</a:t>
            </a:r>
          </a:p>
          <a:p>
            <a:pPr marL="0" indent="0">
              <a:buNone/>
            </a:pPr>
            <a:endParaRPr lang="en-US" sz="2100" dirty="0">
              <a:solidFill>
                <a:srgbClr val="002060"/>
              </a:solidFill>
            </a:endParaRPr>
          </a:p>
          <a:p>
            <a:endParaRPr lang="en-US" dirty="0"/>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3"/>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4"/>
          <a:stretch>
            <a:fillRect/>
          </a:stretch>
        </p:blipFill>
        <p:spPr>
          <a:xfrm>
            <a:off x="0" y="6709144"/>
            <a:ext cx="12238090" cy="148856"/>
          </a:xfrm>
          <a:prstGeom prst="rect">
            <a:avLst/>
          </a:prstGeom>
        </p:spPr>
      </p:pic>
      <p:sp>
        <p:nvSpPr>
          <p:cNvPr id="3" name="Rectangle 2">
            <a:extLst>
              <a:ext uri="{FF2B5EF4-FFF2-40B4-BE49-F238E27FC236}">
                <a16:creationId xmlns:a16="http://schemas.microsoft.com/office/drawing/2014/main" id="{83C49D2C-FE7E-75D2-7E30-01FA4E0DCE9B}"/>
              </a:ext>
            </a:extLst>
          </p:cNvPr>
          <p:cNvSpPr/>
          <p:nvPr/>
        </p:nvSpPr>
        <p:spPr>
          <a:xfrm>
            <a:off x="275422" y="1204161"/>
            <a:ext cx="1171983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601700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776577" y="55191"/>
            <a:ext cx="6880262" cy="1325563"/>
          </a:xfrm>
        </p:spPr>
        <p:txBody>
          <a:bodyPr>
            <a:normAutofit/>
          </a:bodyPr>
          <a:lstStyle/>
          <a:p>
            <a:pPr algn="ctr"/>
            <a:r>
              <a:rPr lang="en-US" sz="49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Grantee Pre-Qualification</a:t>
            </a:r>
          </a:p>
        </p:txBody>
      </p:sp>
      <p:sp>
        <p:nvSpPr>
          <p:cNvPr id="13" name="Content Placeholder 12">
            <a:extLst>
              <a:ext uri="{FF2B5EF4-FFF2-40B4-BE49-F238E27FC236}">
                <a16:creationId xmlns:a16="http://schemas.microsoft.com/office/drawing/2014/main" id="{F5B7719B-2D72-7DDE-CC14-9B5235B9ACEB}"/>
              </a:ext>
            </a:extLst>
          </p:cNvPr>
          <p:cNvSpPr>
            <a:spLocks noGrp="1"/>
          </p:cNvSpPr>
          <p:nvPr>
            <p:ph idx="1"/>
          </p:nvPr>
        </p:nvSpPr>
        <p:spPr>
          <a:xfrm>
            <a:off x="3415556" y="1800589"/>
            <a:ext cx="8086054" cy="3256822"/>
          </a:xfrm>
        </p:spPr>
        <p:txBody>
          <a:bodyPr>
            <a:normAutofit/>
          </a:bodyPr>
          <a:lstStyle/>
          <a:p>
            <a:pPr marL="0" indent="0">
              <a:buNone/>
            </a:pPr>
            <a:r>
              <a:rPr lang="en-US" sz="3200" dirty="0">
                <a:solidFill>
                  <a:srgbClr val="002060"/>
                </a:solidFill>
              </a:rPr>
              <a:t>Pre-Qualification includes verification of:</a:t>
            </a:r>
          </a:p>
          <a:p>
            <a:pPr lvl="1"/>
            <a:r>
              <a:rPr lang="en-US" sz="2600" dirty="0">
                <a:solidFill>
                  <a:srgbClr val="002060"/>
                </a:solidFill>
              </a:rPr>
              <a:t>Valid DUNS number</a:t>
            </a:r>
          </a:p>
          <a:p>
            <a:pPr lvl="1"/>
            <a:r>
              <a:rPr lang="en-US" sz="2600" dirty="0">
                <a:solidFill>
                  <a:srgbClr val="002060"/>
                </a:solidFill>
              </a:rPr>
              <a:t>Current SAM.gov account</a:t>
            </a:r>
          </a:p>
          <a:p>
            <a:pPr lvl="1"/>
            <a:r>
              <a:rPr lang="en-US" sz="2600" dirty="0">
                <a:solidFill>
                  <a:srgbClr val="002060"/>
                </a:solidFill>
              </a:rPr>
              <a:t>Good Standing with Secretary of State</a:t>
            </a:r>
          </a:p>
          <a:p>
            <a:pPr lvl="1"/>
            <a:r>
              <a:rPr lang="en-US" sz="2600" dirty="0">
                <a:solidFill>
                  <a:srgbClr val="002060"/>
                </a:solidFill>
              </a:rPr>
              <a:t>Not on Federal Excluded Parties List</a:t>
            </a:r>
          </a:p>
          <a:p>
            <a:pPr lvl="1"/>
            <a:r>
              <a:rPr lang="en-US" sz="2600" dirty="0">
                <a:solidFill>
                  <a:srgbClr val="002060"/>
                </a:solidFill>
              </a:rPr>
              <a:t>Not on the Illinois Stop Payment List</a:t>
            </a:r>
          </a:p>
          <a:p>
            <a:pPr lvl="1"/>
            <a:r>
              <a:rPr lang="en-US" sz="2600" dirty="0">
                <a:solidFill>
                  <a:srgbClr val="002060"/>
                </a:solidFill>
              </a:rPr>
              <a:t>Not on the DHFS Provider Sanction List</a:t>
            </a:r>
          </a:p>
          <a:p>
            <a:pPr lvl="1"/>
            <a:endParaRPr lang="en-US" dirty="0">
              <a:solidFill>
                <a:srgbClr val="002060"/>
              </a:solidFill>
            </a:endParaRPr>
          </a:p>
          <a:p>
            <a:pPr lvl="1"/>
            <a:endParaRPr lang="en-US" dirty="0">
              <a:solidFill>
                <a:srgbClr val="002060"/>
              </a:solidFill>
            </a:endParaRPr>
          </a:p>
          <a:p>
            <a:pPr marL="0" indent="0">
              <a:buNone/>
            </a:pPr>
            <a:endParaRPr lang="en-US" dirty="0"/>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pic>
        <p:nvPicPr>
          <p:cNvPr id="3" name="Picture 2">
            <a:extLst>
              <a:ext uri="{FF2B5EF4-FFF2-40B4-BE49-F238E27FC236}">
                <a16:creationId xmlns:a16="http://schemas.microsoft.com/office/drawing/2014/main" id="{F79C8635-F4BF-1132-2B53-B53AB6ACC2C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2988" t="11735" r="22414" b="16667"/>
          <a:stretch/>
        </p:blipFill>
        <p:spPr>
          <a:xfrm>
            <a:off x="293031" y="1800589"/>
            <a:ext cx="2483546" cy="3256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a:extLst>
              <a:ext uri="{FF2B5EF4-FFF2-40B4-BE49-F238E27FC236}">
                <a16:creationId xmlns:a16="http://schemas.microsoft.com/office/drawing/2014/main" id="{CB333060-9304-2EBB-8770-8B619BFCDB65}"/>
              </a:ext>
            </a:extLst>
          </p:cNvPr>
          <p:cNvSpPr txBox="1"/>
          <p:nvPr/>
        </p:nvSpPr>
        <p:spPr>
          <a:xfrm>
            <a:off x="2329289" y="5404235"/>
            <a:ext cx="8522325" cy="400110"/>
          </a:xfrm>
          <a:prstGeom prst="rect">
            <a:avLst/>
          </a:prstGeom>
          <a:noFill/>
        </p:spPr>
        <p:txBody>
          <a:bodyPr wrap="square">
            <a:spAutoFit/>
          </a:bodyPr>
          <a:lstStyle/>
          <a:p>
            <a:pPr marL="457200" lvl="1" indent="0" algn="ctr">
              <a:buNone/>
            </a:pPr>
            <a:r>
              <a:rPr lang="en-US" sz="2000" i="1" dirty="0">
                <a:solidFill>
                  <a:schemeClr val="accent2"/>
                </a:solidFill>
              </a:rPr>
              <a:t>*Pre-qualification is dynamic and verifications are completed nightly</a:t>
            </a:r>
            <a:r>
              <a:rPr lang="en-US" dirty="0">
                <a:solidFill>
                  <a:srgbClr val="002060"/>
                </a:solidFill>
              </a:rPr>
              <a:t>.</a:t>
            </a:r>
          </a:p>
        </p:txBody>
      </p:sp>
    </p:spTree>
    <p:extLst>
      <p:ext uri="{BB962C8B-B14F-4D97-AF65-F5344CB8AC3E}">
        <p14:creationId xmlns:p14="http://schemas.microsoft.com/office/powerpoint/2010/main" val="1490742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550042" y="-72232"/>
            <a:ext cx="7091915" cy="1325563"/>
          </a:xfrm>
        </p:spPr>
        <p:txBody>
          <a:bodyPr>
            <a:normAutofit fontScale="90000"/>
          </a:bodyPr>
          <a:lstStyle/>
          <a:p>
            <a:pPr algn="ctr"/>
            <a:r>
              <a:rPr lang="en-US" sz="49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Pre-Qualification Notification</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4" name="Content Placeholder 3">
            <a:extLst>
              <a:ext uri="{FF2B5EF4-FFF2-40B4-BE49-F238E27FC236}">
                <a16:creationId xmlns:a16="http://schemas.microsoft.com/office/drawing/2014/main" id="{56B7EF73-9D27-0F7B-2504-B69778A5AAA0}"/>
              </a:ext>
            </a:extLst>
          </p:cNvPr>
          <p:cNvSpPr>
            <a:spLocks noGrp="1"/>
          </p:cNvSpPr>
          <p:nvPr>
            <p:ph idx="1"/>
          </p:nvPr>
        </p:nvSpPr>
        <p:spPr>
          <a:xfrm>
            <a:off x="359735" y="1253331"/>
            <a:ext cx="10515600" cy="4351338"/>
          </a:xfrm>
        </p:spPr>
        <p:txBody>
          <a:bodyPr/>
          <a:lstStyle/>
          <a:p>
            <a:pPr lvl="5"/>
            <a:r>
              <a:rPr lang="en-US" sz="3200" dirty="0">
                <a:solidFill>
                  <a:srgbClr val="002060"/>
                </a:solidFill>
              </a:rPr>
              <a:t>If there are no issues, the GATA portal will send </a:t>
            </a:r>
          </a:p>
          <a:p>
            <a:pPr marL="1828800" lvl="4" indent="0">
              <a:buNone/>
            </a:pPr>
            <a:r>
              <a:rPr lang="en-US" sz="3200" dirty="0">
                <a:solidFill>
                  <a:srgbClr val="002060"/>
                </a:solidFill>
              </a:rPr>
              <a:t>       an email to communicate </a:t>
            </a:r>
            <a:r>
              <a:rPr lang="en-US" sz="3200" b="1" dirty="0">
                <a:solidFill>
                  <a:srgbClr val="002060"/>
                </a:solidFill>
              </a:rPr>
              <a:t>“Qualified” </a:t>
            </a:r>
            <a:r>
              <a:rPr lang="en-US" sz="3200" dirty="0">
                <a:solidFill>
                  <a:srgbClr val="002060"/>
                </a:solidFill>
              </a:rPr>
              <a:t>status.</a:t>
            </a:r>
          </a:p>
          <a:p>
            <a:endParaRPr lang="en-US" dirty="0"/>
          </a:p>
          <a:p>
            <a:r>
              <a:rPr lang="en-US" sz="3200" dirty="0">
                <a:solidFill>
                  <a:srgbClr val="002060"/>
                </a:solidFill>
              </a:rPr>
              <a:t>If there are issues, the GATA portal emails qualification issue(s):</a:t>
            </a:r>
          </a:p>
          <a:p>
            <a:pPr lvl="1"/>
            <a:r>
              <a:rPr lang="en-US" sz="2800" dirty="0">
                <a:solidFill>
                  <a:srgbClr val="002060"/>
                </a:solidFill>
              </a:rPr>
              <a:t>DUNS number is not current</a:t>
            </a:r>
          </a:p>
          <a:p>
            <a:pPr lvl="1"/>
            <a:r>
              <a:rPr lang="en-US" sz="2800" dirty="0">
                <a:solidFill>
                  <a:srgbClr val="002060"/>
                </a:solidFill>
              </a:rPr>
              <a:t>SAM CAGE Code is not current</a:t>
            </a:r>
          </a:p>
          <a:p>
            <a:pPr lvl="1"/>
            <a:r>
              <a:rPr lang="en-US" sz="2800" dirty="0">
                <a:solidFill>
                  <a:srgbClr val="002060"/>
                </a:solidFill>
              </a:rPr>
              <a:t>Not in Good Standing with Secretary of State</a:t>
            </a:r>
          </a:p>
          <a:p>
            <a:pPr lvl="1"/>
            <a:r>
              <a:rPr lang="en-US" sz="2800" dirty="0">
                <a:solidFill>
                  <a:srgbClr val="002060"/>
                </a:solidFill>
              </a:rPr>
              <a:t>On the Federal Excluded Parties List (cannot be remediated)</a:t>
            </a:r>
          </a:p>
          <a:p>
            <a:endParaRPr lang="en-US" dirty="0"/>
          </a:p>
        </p:txBody>
      </p:sp>
      <p:pic>
        <p:nvPicPr>
          <p:cNvPr id="6" name="Picture 5" descr="Icon&#10;&#10;Description automatically generated">
            <a:extLst>
              <a:ext uri="{FF2B5EF4-FFF2-40B4-BE49-F238E27FC236}">
                <a16:creationId xmlns:a16="http://schemas.microsoft.com/office/drawing/2014/main" id="{6CCF1140-EC11-5351-AA53-05F9970D018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05338" y="3429000"/>
            <a:ext cx="1528901" cy="1473648"/>
          </a:xfrm>
          <a:prstGeom prst="rect">
            <a:avLst/>
          </a:prstGeom>
          <a:ln>
            <a:noFill/>
          </a:ln>
          <a:effectLst>
            <a:softEdge rad="112500"/>
          </a:effectLst>
        </p:spPr>
      </p:pic>
      <p:pic>
        <p:nvPicPr>
          <p:cNvPr id="9" name="Picture 8" descr="A picture containing icon&#10;&#10;Description automatically generated">
            <a:extLst>
              <a:ext uri="{FF2B5EF4-FFF2-40B4-BE49-F238E27FC236}">
                <a16:creationId xmlns:a16="http://schemas.microsoft.com/office/drawing/2014/main" id="{43242409-0594-9417-4E15-64DBD368D671}"/>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312876" y="1253331"/>
            <a:ext cx="948316" cy="9471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1779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1105470" y="143498"/>
            <a:ext cx="10248330" cy="1325563"/>
          </a:xfrm>
        </p:spPr>
        <p:txBody>
          <a:bodyPr>
            <a:normAutofit/>
          </a:bodyPr>
          <a:lstStyle/>
          <a:p>
            <a:pPr algn="ctr"/>
            <a:r>
              <a:rPr lang="en-US" sz="49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GATA Framework for Risk Assessment</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6" name="TextBox 5">
            <a:extLst>
              <a:ext uri="{FF2B5EF4-FFF2-40B4-BE49-F238E27FC236}">
                <a16:creationId xmlns:a16="http://schemas.microsoft.com/office/drawing/2014/main" id="{CF7B5846-3E8A-818C-43A3-94FDB0143A01}"/>
              </a:ext>
            </a:extLst>
          </p:cNvPr>
          <p:cNvSpPr txBox="1"/>
          <p:nvPr/>
        </p:nvSpPr>
        <p:spPr>
          <a:xfrm>
            <a:off x="368489" y="1500984"/>
            <a:ext cx="11114673" cy="1692771"/>
          </a:xfrm>
          <a:prstGeom prst="rect">
            <a:avLst/>
          </a:prstGeom>
          <a:noFill/>
        </p:spPr>
        <p:txBody>
          <a:bodyPr wrap="square">
            <a:spAutoFit/>
          </a:bodyPr>
          <a:lstStyle/>
          <a:p>
            <a:r>
              <a:rPr lang="en-US" sz="2400" dirty="0">
                <a:solidFill>
                  <a:srgbClr val="002060"/>
                </a:solidFill>
              </a:rPr>
              <a:t>Fiscal Risk Assessment (ICQ) is automated.</a:t>
            </a:r>
          </a:p>
          <a:p>
            <a:pPr marL="800100" lvl="1" indent="-342900">
              <a:buFont typeface="Arial" panose="020B0604020202020204" pitchFamily="34" charset="0"/>
              <a:buChar char="•"/>
            </a:pPr>
            <a:r>
              <a:rPr lang="en-US" sz="2000" dirty="0">
                <a:solidFill>
                  <a:srgbClr val="002060"/>
                </a:solidFill>
              </a:rPr>
              <a:t>The Grantee can access the ICQ from the grantee portal. </a:t>
            </a:r>
          </a:p>
          <a:p>
            <a:pPr marL="800100" lvl="1" indent="-342900">
              <a:buFont typeface="Arial" panose="020B0604020202020204" pitchFamily="34" charset="0"/>
              <a:buChar char="•"/>
            </a:pPr>
            <a:r>
              <a:rPr lang="en-US" sz="2000" dirty="0">
                <a:solidFill>
                  <a:srgbClr val="002060"/>
                </a:solidFill>
              </a:rPr>
              <a:t>The ICQ is completed on an annually basis by the Grantee</a:t>
            </a:r>
          </a:p>
          <a:p>
            <a:pPr marL="800100" lvl="1" indent="-342900">
              <a:buFont typeface="Arial" panose="020B0604020202020204" pitchFamily="34" charset="0"/>
              <a:buChar char="•"/>
            </a:pPr>
            <a:r>
              <a:rPr lang="en-US" sz="2000" dirty="0">
                <a:solidFill>
                  <a:srgbClr val="002060"/>
                </a:solidFill>
              </a:rPr>
              <a:t>The ICQ should be completed at the entity-wide level</a:t>
            </a:r>
          </a:p>
          <a:p>
            <a:pPr marL="800100" lvl="1" indent="-342900">
              <a:buFont typeface="Arial" panose="020B0604020202020204" pitchFamily="34" charset="0"/>
              <a:buChar char="•"/>
            </a:pPr>
            <a:r>
              <a:rPr lang="en-US" sz="2000" dirty="0">
                <a:solidFill>
                  <a:srgbClr val="002060"/>
                </a:solidFill>
              </a:rPr>
              <a:t>All state agencies will utilize the results of the ICQ</a:t>
            </a:r>
          </a:p>
        </p:txBody>
      </p:sp>
      <p:sp>
        <p:nvSpPr>
          <p:cNvPr id="9" name="TextBox 8">
            <a:extLst>
              <a:ext uri="{FF2B5EF4-FFF2-40B4-BE49-F238E27FC236}">
                <a16:creationId xmlns:a16="http://schemas.microsoft.com/office/drawing/2014/main" id="{794482CC-8EA2-1261-FFCF-0AD0DF42EBDD}"/>
              </a:ext>
            </a:extLst>
          </p:cNvPr>
          <p:cNvSpPr txBox="1"/>
          <p:nvPr/>
        </p:nvSpPr>
        <p:spPr>
          <a:xfrm>
            <a:off x="368489" y="3337009"/>
            <a:ext cx="11380487" cy="1200329"/>
          </a:xfrm>
          <a:prstGeom prst="rect">
            <a:avLst/>
          </a:prstGeom>
          <a:noFill/>
        </p:spPr>
        <p:txBody>
          <a:bodyPr wrap="square">
            <a:spAutoFit/>
          </a:bodyPr>
          <a:lstStyle/>
          <a:p>
            <a:r>
              <a:rPr lang="en-US" sz="2400" dirty="0">
                <a:solidFill>
                  <a:srgbClr val="002060"/>
                </a:solidFill>
              </a:rPr>
              <a:t>Programmatic Risk Assessment will be conducted by the awarding agency (DCEO) in the application process. It is unique to each NOFO and grant program and is typically completed if the proposal is recommended for funding.</a:t>
            </a:r>
          </a:p>
        </p:txBody>
      </p:sp>
      <p:sp>
        <p:nvSpPr>
          <p:cNvPr id="14" name="TextBox 13">
            <a:extLst>
              <a:ext uri="{FF2B5EF4-FFF2-40B4-BE49-F238E27FC236}">
                <a16:creationId xmlns:a16="http://schemas.microsoft.com/office/drawing/2014/main" id="{B4A0B019-0E18-5E56-1570-D92AB4BC7D8E}"/>
              </a:ext>
            </a:extLst>
          </p:cNvPr>
          <p:cNvSpPr txBox="1"/>
          <p:nvPr/>
        </p:nvSpPr>
        <p:spPr>
          <a:xfrm>
            <a:off x="368489" y="4807586"/>
            <a:ext cx="11380486" cy="830997"/>
          </a:xfrm>
          <a:prstGeom prst="rect">
            <a:avLst/>
          </a:prstGeom>
          <a:noFill/>
        </p:spPr>
        <p:txBody>
          <a:bodyPr wrap="square">
            <a:spAutoFit/>
          </a:bodyPr>
          <a:lstStyle/>
          <a:p>
            <a:r>
              <a:rPr lang="en-US" sz="2400" dirty="0">
                <a:solidFill>
                  <a:srgbClr val="002060"/>
                </a:solidFill>
              </a:rPr>
              <a:t>Risk profiles will be determined based on the two risk assessments. The risk profile will determine grant-specific conditions and monitoring.</a:t>
            </a:r>
          </a:p>
        </p:txBody>
      </p:sp>
    </p:spTree>
    <p:extLst>
      <p:ext uri="{BB962C8B-B14F-4D97-AF65-F5344CB8AC3E}">
        <p14:creationId xmlns:p14="http://schemas.microsoft.com/office/powerpoint/2010/main" val="488548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602403" y="175421"/>
            <a:ext cx="11380487" cy="1325563"/>
          </a:xfrm>
        </p:spPr>
        <p:txBody>
          <a:bodyPr>
            <a:normAutofit fontScale="90000"/>
          </a:bodyPr>
          <a:lstStyle/>
          <a:p>
            <a:pPr algn="ctr"/>
            <a:r>
              <a:rPr lang="en-US" sz="49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Indirect Cost Rate Selection </a:t>
            </a:r>
            <a:br>
              <a:rPr lang="en-US" sz="49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br>
            <a:r>
              <a:rPr lang="en-US" sz="49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Centralized Indirect Cost System</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6" name="TextBox 5">
            <a:extLst>
              <a:ext uri="{FF2B5EF4-FFF2-40B4-BE49-F238E27FC236}">
                <a16:creationId xmlns:a16="http://schemas.microsoft.com/office/drawing/2014/main" id="{CF7B5846-3E8A-818C-43A3-94FDB0143A01}"/>
              </a:ext>
            </a:extLst>
          </p:cNvPr>
          <p:cNvSpPr txBox="1"/>
          <p:nvPr/>
        </p:nvSpPr>
        <p:spPr>
          <a:xfrm>
            <a:off x="368489" y="1500984"/>
            <a:ext cx="11114673" cy="1138773"/>
          </a:xfrm>
          <a:prstGeom prst="rect">
            <a:avLst/>
          </a:prstGeom>
          <a:noFill/>
        </p:spPr>
        <p:txBody>
          <a:bodyPr wrap="square">
            <a:spAutoFit/>
          </a:bodyPr>
          <a:lstStyle/>
          <a:p>
            <a:r>
              <a:rPr lang="en-US" sz="2400" dirty="0">
                <a:solidFill>
                  <a:srgbClr val="002060"/>
                </a:solidFill>
                <a:latin typeface="Calibri" panose="020F0502020204030204"/>
              </a:rPr>
              <a:t>All grantees must select an Indirect Cost Rate option in a centralized indirect cost rate system.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94482CC-8EA2-1261-FFCF-0AD0DF42EBDD}"/>
              </a:ext>
            </a:extLst>
          </p:cNvPr>
          <p:cNvSpPr txBox="1"/>
          <p:nvPr/>
        </p:nvSpPr>
        <p:spPr>
          <a:xfrm>
            <a:off x="352539" y="2547772"/>
            <a:ext cx="11380487" cy="1569660"/>
          </a:xfrm>
          <a:prstGeom prst="rect">
            <a:avLst/>
          </a:prstGeom>
          <a:noFill/>
        </p:spPr>
        <p:txBody>
          <a:bodyPr wrap="square">
            <a:spAutoFit/>
          </a:bodyPr>
          <a:lstStyle/>
          <a:p>
            <a:r>
              <a:rPr lang="en-US" sz="2400" dirty="0">
                <a:solidFill>
                  <a:srgbClr val="002060"/>
                </a:solidFill>
                <a:latin typeface="Calibri" panose="020F0502020204030204"/>
              </a:rPr>
              <a:t>An indirect cost rate is a device used for determining the appropriate amount of indirect costs each program should bear.  An Indirect Cost Rate is the ratio between the total indirect expenses and some direct cost base.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4A0B019-0E18-5E56-1570-D92AB4BC7D8E}"/>
              </a:ext>
            </a:extLst>
          </p:cNvPr>
          <p:cNvSpPr txBox="1"/>
          <p:nvPr/>
        </p:nvSpPr>
        <p:spPr>
          <a:xfrm>
            <a:off x="352539" y="3980139"/>
            <a:ext cx="11380486" cy="2308324"/>
          </a:xfrm>
          <a:prstGeom prst="rect">
            <a:avLst/>
          </a:prstGeom>
          <a:noFill/>
        </p:spPr>
        <p:txBody>
          <a:bodyPr wrap="square">
            <a:spAutoFit/>
          </a:bodyPr>
          <a:lstStyle/>
          <a:p>
            <a:r>
              <a:rPr lang="en-US" sz="2400" dirty="0">
                <a:solidFill>
                  <a:srgbClr val="002060"/>
                </a:solidFill>
                <a:latin typeface="Calibri" panose="020F0502020204030204"/>
              </a:rPr>
              <a:t>Options available for a Grantee to receive an Indirect Cost Rate:</a:t>
            </a:r>
          </a:p>
          <a:p>
            <a:pPr marL="800100" lvl="1" indent="-342900">
              <a:buFont typeface="Wingdings" panose="05000000000000000000" pitchFamily="2" charset="2"/>
              <a:buChar char="§"/>
            </a:pPr>
            <a:r>
              <a:rPr lang="en-US" sz="2400" dirty="0">
                <a:solidFill>
                  <a:srgbClr val="002060"/>
                </a:solidFill>
                <a:latin typeface="Calibri" panose="020F0502020204030204"/>
              </a:rPr>
              <a:t>Current Federal negotiated Indirect Cost Rate Agreement</a:t>
            </a:r>
          </a:p>
          <a:p>
            <a:pPr marL="800100" lvl="1" indent="-342900">
              <a:buFont typeface="Wingdings" panose="05000000000000000000" pitchFamily="2" charset="2"/>
              <a:buChar char="§"/>
            </a:pPr>
            <a:r>
              <a:rPr lang="en-US" sz="2400" dirty="0">
                <a:solidFill>
                  <a:srgbClr val="002060"/>
                </a:solidFill>
                <a:latin typeface="Calibri" panose="020F0502020204030204"/>
              </a:rPr>
              <a:t>Negotiate a rate with the State of Illinois</a:t>
            </a:r>
          </a:p>
          <a:p>
            <a:pPr marL="800100" lvl="1" indent="-342900">
              <a:buFont typeface="Wingdings" panose="05000000000000000000" pitchFamily="2" charset="2"/>
              <a:buChar char="§"/>
            </a:pPr>
            <a:r>
              <a:rPr lang="en-US" sz="2400" dirty="0">
                <a:solidFill>
                  <a:srgbClr val="002060"/>
                </a:solidFill>
                <a:latin typeface="Calibri" panose="020F0502020204030204"/>
              </a:rPr>
              <a:t>Elect to use the Federal 10%“de minimis” rate of Modified Total Direct Cost (MTDC)</a:t>
            </a:r>
          </a:p>
          <a:p>
            <a:pPr marL="800100" lvl="1" indent="-342900">
              <a:buFont typeface="Wingdings" panose="05000000000000000000" pitchFamily="2" charset="2"/>
              <a:buChar char="§"/>
            </a:pPr>
            <a:r>
              <a:rPr lang="en-US" sz="2400" dirty="0">
                <a:solidFill>
                  <a:srgbClr val="002060"/>
                </a:solidFill>
                <a:latin typeface="Calibri" panose="020F0502020204030204"/>
              </a:rPr>
              <a:t>Elect to decline any indirect cost rate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07302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1690577" y="0"/>
            <a:ext cx="9165265" cy="1325563"/>
          </a:xfrm>
        </p:spPr>
        <p:txBody>
          <a:bodyPr>
            <a:normAutofit fontScale="90000"/>
          </a:bodyPr>
          <a:lstStyle/>
          <a:p>
            <a:pPr algn="ctr"/>
            <a:r>
              <a:rPr lang="en-US" sz="49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Indirect Cost Rate Proposals &amp; Elections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9" name="TextBox 8">
            <a:extLst>
              <a:ext uri="{FF2B5EF4-FFF2-40B4-BE49-F238E27FC236}">
                <a16:creationId xmlns:a16="http://schemas.microsoft.com/office/drawing/2014/main" id="{5CA8C79F-3FD4-49D2-9299-E4D1435A8BA3}"/>
              </a:ext>
            </a:extLst>
          </p:cNvPr>
          <p:cNvSpPr txBox="1"/>
          <p:nvPr/>
        </p:nvSpPr>
        <p:spPr>
          <a:xfrm>
            <a:off x="212658" y="1387113"/>
            <a:ext cx="11812773" cy="4401205"/>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02060"/>
                </a:solidFill>
                <a:latin typeface="Calibri" panose="020F0502020204030204"/>
              </a:rPr>
              <a:t>Centralized Indirect Cost System can be accessed at </a:t>
            </a:r>
            <a:r>
              <a:rPr lang="en-US" sz="2000" dirty="0">
                <a:solidFill>
                  <a:srgbClr val="002060"/>
                </a:solidFill>
                <a:latin typeface="Calibri" panose="020F0502020204030204"/>
                <a:hlinkClick r:id="rId4"/>
              </a:rPr>
              <a:t>http://grants.illinois.gov</a:t>
            </a:r>
            <a:r>
              <a:rPr lang="en-US" sz="2000" dirty="0">
                <a:solidFill>
                  <a:srgbClr val="002060"/>
                </a:solidFill>
                <a:latin typeface="Calibri" panose="020F0502020204030204"/>
              </a:rPr>
              <a:t>  from the dropdown menu in the Grantee Links Tab.  This site includes:</a:t>
            </a:r>
          </a:p>
          <a:p>
            <a:pPr marL="800100" lvl="1" indent="-342900">
              <a:buFont typeface="Wingdings" panose="05000000000000000000" pitchFamily="2" charset="2"/>
              <a:buChar char="§"/>
            </a:pPr>
            <a:r>
              <a:rPr lang="en-US" sz="2000" dirty="0">
                <a:solidFill>
                  <a:srgbClr val="002060"/>
                </a:solidFill>
                <a:latin typeface="Calibri" panose="020F0502020204030204"/>
              </a:rPr>
              <a:t>FAQs</a:t>
            </a:r>
          </a:p>
          <a:p>
            <a:pPr marL="800100" lvl="1" indent="-342900">
              <a:buFont typeface="Wingdings" panose="05000000000000000000" pitchFamily="2" charset="2"/>
              <a:buChar char="§"/>
            </a:pPr>
            <a:r>
              <a:rPr lang="en-US" sz="2000" dirty="0">
                <a:solidFill>
                  <a:srgbClr val="002060"/>
                </a:solidFill>
                <a:latin typeface="Calibri" panose="020F0502020204030204"/>
              </a:rPr>
              <a:t>Training Modules</a:t>
            </a:r>
          </a:p>
          <a:p>
            <a:pPr marL="800100" lvl="1" indent="-342900">
              <a:buFont typeface="Wingdings" panose="05000000000000000000" pitchFamily="2" charset="2"/>
              <a:buChar char="§"/>
            </a:pPr>
            <a:r>
              <a:rPr lang="en-US" sz="2000" dirty="0">
                <a:solidFill>
                  <a:srgbClr val="002060"/>
                </a:solidFill>
                <a:latin typeface="Calibri" panose="020F0502020204030204"/>
              </a:rPr>
              <a:t>Forms and Indirect Cost Rate Templates</a:t>
            </a:r>
          </a:p>
          <a:p>
            <a:pPr marL="800100" lvl="1" indent="-342900">
              <a:buFont typeface="Wingdings" panose="05000000000000000000" pitchFamily="2" charset="2"/>
              <a:buChar char="§"/>
            </a:pPr>
            <a:r>
              <a:rPr lang="en-US" sz="2000" dirty="0">
                <a:solidFill>
                  <a:srgbClr val="002060"/>
                </a:solidFill>
                <a:latin typeface="Calibri" panose="020F0502020204030204"/>
              </a:rPr>
              <a:t>Department of Labor Indirect Cost Rate Guide</a:t>
            </a:r>
          </a:p>
          <a:p>
            <a:endParaRPr lang="en-US" sz="2000" dirty="0">
              <a:solidFill>
                <a:srgbClr val="002060"/>
              </a:solidFill>
              <a:latin typeface="Calibri" panose="020F0502020204030204"/>
            </a:endParaRPr>
          </a:p>
          <a:p>
            <a:pPr marL="342900" indent="-342900">
              <a:buFont typeface="Arial" panose="020B0604020202020204" pitchFamily="34" charset="0"/>
              <a:buChar char="•"/>
            </a:pPr>
            <a:r>
              <a:rPr lang="en-US" sz="2000" dirty="0">
                <a:solidFill>
                  <a:srgbClr val="002060"/>
                </a:solidFill>
                <a:latin typeface="Calibri" panose="020F0502020204030204"/>
              </a:rPr>
              <a:t>An indirect cost proposal or rate election must be initiated with the Centralized Indirect Cost Rate system upon notice of award.  The indirect cost rate proposal or rate election must be completed no later than three (3) months after the effective date of the State award.</a:t>
            </a:r>
          </a:p>
          <a:p>
            <a:endParaRPr lang="en-US" sz="2000" dirty="0">
              <a:solidFill>
                <a:srgbClr val="002060"/>
              </a:solidFill>
              <a:latin typeface="Calibri" panose="020F0502020204030204"/>
            </a:endParaRPr>
          </a:p>
          <a:p>
            <a:pPr marL="342900" indent="-342900">
              <a:buFont typeface="Arial" panose="020B0604020202020204" pitchFamily="34" charset="0"/>
              <a:buChar char="•"/>
            </a:pPr>
            <a:r>
              <a:rPr lang="en-US" sz="2000" dirty="0">
                <a:solidFill>
                  <a:srgbClr val="002060"/>
                </a:solidFill>
                <a:latin typeface="Calibri" panose="020F0502020204030204"/>
              </a:rPr>
              <a:t>Uniform Guidance (2 CFR 200) requires an annual submission of an indirect cost proposal or rate election.  The Centralized Indirect Cost Rate system will be used for annual renewals. Annual submissions must be received within six months after the Grantee’s fiscal year-end. </a:t>
            </a:r>
          </a:p>
        </p:txBody>
      </p:sp>
    </p:spTree>
    <p:extLst>
      <p:ext uri="{BB962C8B-B14F-4D97-AF65-F5344CB8AC3E}">
        <p14:creationId xmlns:p14="http://schemas.microsoft.com/office/powerpoint/2010/main" val="2182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802455" y="0"/>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Home Illinois Pilot</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pSp>
        <p:nvGrpSpPr>
          <p:cNvPr id="3" name="Group 2">
            <a:extLst>
              <a:ext uri="{FF2B5EF4-FFF2-40B4-BE49-F238E27FC236}">
                <a16:creationId xmlns:a16="http://schemas.microsoft.com/office/drawing/2014/main" id="{0AE1D078-A8BB-0DD8-D38B-12BE86D203F9}"/>
              </a:ext>
            </a:extLst>
          </p:cNvPr>
          <p:cNvGrpSpPr/>
          <p:nvPr/>
        </p:nvGrpSpPr>
        <p:grpSpPr>
          <a:xfrm>
            <a:off x="1474575" y="1051650"/>
            <a:ext cx="3731904" cy="4963249"/>
            <a:chOff x="1181402" y="1051173"/>
            <a:chExt cx="3731904" cy="4963249"/>
          </a:xfrm>
        </p:grpSpPr>
        <p:sp>
          <p:nvSpPr>
            <p:cNvPr id="8" name="Freeform: Shape 7">
              <a:extLst>
                <a:ext uri="{FF2B5EF4-FFF2-40B4-BE49-F238E27FC236}">
                  <a16:creationId xmlns:a16="http://schemas.microsoft.com/office/drawing/2014/main" id="{09B5F49F-7249-C967-D4B9-18A6E1213C81}"/>
                </a:ext>
              </a:extLst>
            </p:cNvPr>
            <p:cNvSpPr/>
            <p:nvPr/>
          </p:nvSpPr>
          <p:spPr>
            <a:xfrm>
              <a:off x="1181402" y="2119566"/>
              <a:ext cx="2662795" cy="2662795"/>
            </a:xfrm>
            <a:custGeom>
              <a:avLst/>
              <a:gdLst>
                <a:gd name="connsiteX0" fmla="*/ 0 w 2662795"/>
                <a:gd name="connsiteY0" fmla="*/ 1331398 h 2662795"/>
                <a:gd name="connsiteX1" fmla="*/ 1331398 w 2662795"/>
                <a:gd name="connsiteY1" fmla="*/ 0 h 2662795"/>
                <a:gd name="connsiteX2" fmla="*/ 2662796 w 2662795"/>
                <a:gd name="connsiteY2" fmla="*/ 1331398 h 2662795"/>
                <a:gd name="connsiteX3" fmla="*/ 1331398 w 2662795"/>
                <a:gd name="connsiteY3" fmla="*/ 2662796 h 2662795"/>
                <a:gd name="connsiteX4" fmla="*/ 0 w 2662795"/>
                <a:gd name="connsiteY4" fmla="*/ 1331398 h 2662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795" h="2662795">
                  <a:moveTo>
                    <a:pt x="0" y="1331398"/>
                  </a:moveTo>
                  <a:cubicBezTo>
                    <a:pt x="0" y="596087"/>
                    <a:pt x="596087" y="0"/>
                    <a:pt x="1331398" y="0"/>
                  </a:cubicBezTo>
                  <a:cubicBezTo>
                    <a:pt x="2066709" y="0"/>
                    <a:pt x="2662796" y="596087"/>
                    <a:pt x="2662796" y="1331398"/>
                  </a:cubicBezTo>
                  <a:cubicBezTo>
                    <a:pt x="2662796" y="2066709"/>
                    <a:pt x="2066709" y="2662796"/>
                    <a:pt x="1331398" y="2662796"/>
                  </a:cubicBezTo>
                  <a:cubicBezTo>
                    <a:pt x="596087" y="2662796"/>
                    <a:pt x="0" y="2066709"/>
                    <a:pt x="0" y="1331398"/>
                  </a:cubicBezTo>
                  <a:close/>
                </a:path>
              </a:pathLst>
            </a:custGeom>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a:outerShdw blurRad="50800" dist="38100" dir="2700000" algn="tl" rotWithShape="0">
                <a:prstClr val="black">
                  <a:alpha val="40000"/>
                </a:prstClr>
              </a:outerShdw>
            </a:effectLst>
          </p:spPr>
          <p:style>
            <a:lnRef idx="3">
              <a:schemeClr val="lt1">
                <a:hueOff val="0"/>
                <a:satOff val="0"/>
                <a:lumOff val="0"/>
                <a:alphaOff val="0"/>
              </a:schemeClr>
            </a:lnRef>
            <a:fillRef idx="1">
              <a:scrgbClr r="0" g="0" b="0"/>
            </a:fillRef>
            <a:effectRef idx="0">
              <a:scrgbClr r="0" g="0" b="0"/>
            </a:effectRef>
            <a:fontRef idx="minor">
              <a:schemeClr val="tx1"/>
            </a:fontRef>
          </p:style>
          <p:txBody>
            <a:bodyPr spcFirstLastPara="0" vert="horz" wrap="square" lIns="430597" tIns="430597" rIns="430597" bIns="430597" numCol="1" spcCol="1270" anchor="ctr" anchorCtr="0">
              <a:noAutofit/>
            </a:bodyPr>
            <a:lstStyle/>
            <a:p>
              <a:pPr marL="0" lvl="0" indent="0" algn="ctr" defTabSz="1422400">
                <a:lnSpc>
                  <a:spcPct val="90000"/>
                </a:lnSpc>
                <a:spcBef>
                  <a:spcPct val="0"/>
                </a:spcBef>
                <a:spcAft>
                  <a:spcPct val="35000"/>
                </a:spcAft>
                <a:buNone/>
              </a:pPr>
              <a:r>
                <a:rPr lang="en-US" sz="3200" b="1" kern="1200" dirty="0">
                  <a:effectLst>
                    <a:outerShdw blurRad="63500" sx="102000" sy="102000" algn="ctr" rotWithShape="0">
                      <a:prstClr val="black">
                        <a:alpha val="40000"/>
                      </a:prstClr>
                    </a:outerShdw>
                  </a:effectLst>
                  <a:latin typeface="+mn-lt"/>
                  <a:cs typeface="Malayalam MN" pitchFamily="2" charset="0"/>
                </a:rPr>
                <a:t>Program Elements</a:t>
              </a:r>
            </a:p>
          </p:txBody>
        </p:sp>
        <p:sp>
          <p:nvSpPr>
            <p:cNvPr id="9" name="Freeform: Shape 8">
              <a:extLst>
                <a:ext uri="{FF2B5EF4-FFF2-40B4-BE49-F238E27FC236}">
                  <a16:creationId xmlns:a16="http://schemas.microsoft.com/office/drawing/2014/main" id="{DFAB5C80-60FF-30B1-3403-EE6911100182}"/>
                </a:ext>
              </a:extLst>
            </p:cNvPr>
            <p:cNvSpPr/>
            <p:nvPr/>
          </p:nvSpPr>
          <p:spPr>
            <a:xfrm>
              <a:off x="1847101" y="1051173"/>
              <a:ext cx="1410794" cy="1331397"/>
            </a:xfrm>
            <a:custGeom>
              <a:avLst/>
              <a:gdLst>
                <a:gd name="connsiteX0" fmla="*/ 0 w 1331397"/>
                <a:gd name="connsiteY0" fmla="*/ 665699 h 1331397"/>
                <a:gd name="connsiteX1" fmla="*/ 665699 w 1331397"/>
                <a:gd name="connsiteY1" fmla="*/ 0 h 1331397"/>
                <a:gd name="connsiteX2" fmla="*/ 1331398 w 1331397"/>
                <a:gd name="connsiteY2" fmla="*/ 665699 h 1331397"/>
                <a:gd name="connsiteX3" fmla="*/ 665699 w 1331397"/>
                <a:gd name="connsiteY3" fmla="*/ 1331398 h 1331397"/>
                <a:gd name="connsiteX4" fmla="*/ 0 w 1331397"/>
                <a:gd name="connsiteY4" fmla="*/ 665699 h 13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97" h="1331397">
                  <a:moveTo>
                    <a:pt x="0" y="665699"/>
                  </a:moveTo>
                  <a:cubicBezTo>
                    <a:pt x="0" y="298044"/>
                    <a:pt x="298044" y="0"/>
                    <a:pt x="665699" y="0"/>
                  </a:cubicBezTo>
                  <a:cubicBezTo>
                    <a:pt x="1033354" y="0"/>
                    <a:pt x="1331398" y="298044"/>
                    <a:pt x="1331398" y="665699"/>
                  </a:cubicBezTo>
                  <a:cubicBezTo>
                    <a:pt x="1331398" y="1033354"/>
                    <a:pt x="1033354" y="1331398"/>
                    <a:pt x="665699" y="1331398"/>
                  </a:cubicBezTo>
                  <a:cubicBezTo>
                    <a:pt x="298044" y="1331398"/>
                    <a:pt x="0" y="1033354"/>
                    <a:pt x="0" y="665699"/>
                  </a:cubicBezTo>
                  <a:close/>
                </a:path>
              </a:pathLst>
            </a:custGeom>
            <a:solidFill>
              <a:schemeClr val="accent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rgbClr r="0" g="0" b="0"/>
            </a:lnRef>
            <a:fillRef idx="1">
              <a:scrgbClr r="0" g="0" b="0"/>
            </a:fillRef>
            <a:effectRef idx="0">
              <a:scrgbClr r="0" g="0" b="0"/>
            </a:effectRef>
            <a:fontRef idx="minor">
              <a:schemeClr val="tx1"/>
            </a:fontRef>
          </p:style>
          <p:txBody>
            <a:bodyPr spcFirstLastPara="0" vert="horz" wrap="square" lIns="212759" tIns="212759" rIns="212759" bIns="21275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63500" sx="102000" sy="102000" algn="ctr" rotWithShape="0">
                      <a:prstClr val="black">
                        <a:alpha val="40000"/>
                      </a:prstClr>
                    </a:outerShdw>
                  </a:effectLst>
                  <a:latin typeface="+mn-lt"/>
                  <a:cs typeface="Malayalam MN" pitchFamily="2" charset="0"/>
                </a:rPr>
                <a:t>Partnerships</a:t>
              </a:r>
            </a:p>
          </p:txBody>
        </p:sp>
        <p:sp>
          <p:nvSpPr>
            <p:cNvPr id="10" name="Freeform: Shape 9">
              <a:extLst>
                <a:ext uri="{FF2B5EF4-FFF2-40B4-BE49-F238E27FC236}">
                  <a16:creationId xmlns:a16="http://schemas.microsoft.com/office/drawing/2014/main" id="{ABD20976-632E-5834-C20C-3FD3F5ADE9F4}"/>
                </a:ext>
              </a:extLst>
            </p:cNvPr>
            <p:cNvSpPr/>
            <p:nvPr/>
          </p:nvSpPr>
          <p:spPr>
            <a:xfrm>
              <a:off x="3469949" y="2006902"/>
              <a:ext cx="1443357" cy="1418327"/>
            </a:xfrm>
            <a:custGeom>
              <a:avLst/>
              <a:gdLst>
                <a:gd name="connsiteX0" fmla="*/ 0 w 1331397"/>
                <a:gd name="connsiteY0" fmla="*/ 665699 h 1331397"/>
                <a:gd name="connsiteX1" fmla="*/ 665699 w 1331397"/>
                <a:gd name="connsiteY1" fmla="*/ 0 h 1331397"/>
                <a:gd name="connsiteX2" fmla="*/ 1331398 w 1331397"/>
                <a:gd name="connsiteY2" fmla="*/ 665699 h 1331397"/>
                <a:gd name="connsiteX3" fmla="*/ 665699 w 1331397"/>
                <a:gd name="connsiteY3" fmla="*/ 1331398 h 1331397"/>
                <a:gd name="connsiteX4" fmla="*/ 0 w 1331397"/>
                <a:gd name="connsiteY4" fmla="*/ 665699 h 13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97" h="1331397">
                  <a:moveTo>
                    <a:pt x="0" y="665699"/>
                  </a:moveTo>
                  <a:cubicBezTo>
                    <a:pt x="0" y="298044"/>
                    <a:pt x="298044" y="0"/>
                    <a:pt x="665699" y="0"/>
                  </a:cubicBezTo>
                  <a:cubicBezTo>
                    <a:pt x="1033354" y="0"/>
                    <a:pt x="1331398" y="298044"/>
                    <a:pt x="1331398" y="665699"/>
                  </a:cubicBezTo>
                  <a:cubicBezTo>
                    <a:pt x="1331398" y="1033354"/>
                    <a:pt x="1033354" y="1331398"/>
                    <a:pt x="665699" y="1331398"/>
                  </a:cubicBezTo>
                  <a:cubicBezTo>
                    <a:pt x="298044" y="1331398"/>
                    <a:pt x="0" y="1033354"/>
                    <a:pt x="0" y="665699"/>
                  </a:cubicBezTo>
                  <a:close/>
                </a:path>
              </a:pathLst>
            </a:custGeom>
            <a:solidFill>
              <a:schemeClr val="accent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rgbClr r="0" g="0" b="0"/>
            </a:lnRef>
            <a:fillRef idx="1">
              <a:scrgbClr r="0" g="0" b="0"/>
            </a:fillRef>
            <a:effectRef idx="0">
              <a:scrgbClr r="0" g="0" b="0"/>
            </a:effectRef>
            <a:fontRef idx="minor">
              <a:schemeClr val="tx1"/>
            </a:fontRef>
          </p:style>
          <p:txBody>
            <a:bodyPr spcFirstLastPara="0" vert="horz" wrap="square" lIns="212759" tIns="212759" rIns="212759" bIns="212759" numCol="1" spcCol="1270" anchor="ctr" anchorCtr="0">
              <a:noAutofit/>
            </a:bodyPr>
            <a:lstStyle/>
            <a:p>
              <a:pPr marL="0" lvl="0" indent="0" algn="ctr" defTabSz="622300">
                <a:lnSpc>
                  <a:spcPct val="90000"/>
                </a:lnSpc>
                <a:spcBef>
                  <a:spcPct val="0"/>
                </a:spcBef>
                <a:spcAft>
                  <a:spcPct val="35000"/>
                </a:spcAft>
                <a:buNone/>
              </a:pPr>
              <a:r>
                <a:rPr lang="en-US" sz="1400" b="1" i="0" kern="1200" dirty="0">
                  <a:solidFill>
                    <a:schemeClr val="bg1"/>
                  </a:solidFill>
                  <a:effectLst>
                    <a:outerShdw blurRad="63500" sx="102000" sy="102000" algn="ctr" rotWithShape="0">
                      <a:prstClr val="black">
                        <a:alpha val="40000"/>
                      </a:prstClr>
                    </a:outerShdw>
                  </a:effectLst>
                  <a:latin typeface="+mn-lt"/>
                  <a:cs typeface="Malayalam MN" pitchFamily="2" charset="0"/>
                </a:rPr>
                <a:t>Employment</a:t>
              </a:r>
            </a:p>
            <a:p>
              <a:pPr marL="0" lvl="0" indent="0" algn="ctr" defTabSz="622300">
                <a:lnSpc>
                  <a:spcPct val="90000"/>
                </a:lnSpc>
                <a:spcBef>
                  <a:spcPct val="0"/>
                </a:spcBef>
                <a:spcAft>
                  <a:spcPct val="35000"/>
                </a:spcAft>
                <a:buNone/>
              </a:pPr>
              <a:r>
                <a:rPr lang="en-US" sz="1400" b="1" dirty="0">
                  <a:solidFill>
                    <a:schemeClr val="bg1"/>
                  </a:solidFill>
                  <a:effectLst>
                    <a:outerShdw blurRad="63500" sx="102000" sy="102000" algn="ctr" rotWithShape="0">
                      <a:prstClr val="black">
                        <a:alpha val="40000"/>
                      </a:prstClr>
                    </a:outerShdw>
                  </a:effectLst>
                  <a:cs typeface="Malayalam MN" pitchFamily="2" charset="0"/>
                </a:rPr>
                <a:t>Navigation</a:t>
              </a:r>
              <a:endParaRPr lang="en-US" sz="1400" b="1" kern="1200" dirty="0">
                <a:solidFill>
                  <a:schemeClr val="bg1"/>
                </a:solidFill>
                <a:effectLst>
                  <a:outerShdw blurRad="63500" sx="102000" sy="102000" algn="ctr" rotWithShape="0">
                    <a:prstClr val="black">
                      <a:alpha val="40000"/>
                    </a:prstClr>
                  </a:outerShdw>
                </a:effectLst>
                <a:latin typeface="+mn-lt"/>
                <a:cs typeface="Malayalam MN" pitchFamily="2" charset="0"/>
              </a:endParaRPr>
            </a:p>
          </p:txBody>
        </p:sp>
        <p:sp>
          <p:nvSpPr>
            <p:cNvPr id="13" name="Freeform: Shape 12">
              <a:extLst>
                <a:ext uri="{FF2B5EF4-FFF2-40B4-BE49-F238E27FC236}">
                  <a16:creationId xmlns:a16="http://schemas.microsoft.com/office/drawing/2014/main" id="{94EA94A8-808D-6CE8-FE08-3F1B8776C258}"/>
                </a:ext>
              </a:extLst>
            </p:cNvPr>
            <p:cNvSpPr/>
            <p:nvPr/>
          </p:nvSpPr>
          <p:spPr>
            <a:xfrm>
              <a:off x="3354358" y="3709354"/>
              <a:ext cx="1410794" cy="1418327"/>
            </a:xfrm>
            <a:custGeom>
              <a:avLst/>
              <a:gdLst>
                <a:gd name="connsiteX0" fmla="*/ 0 w 1331397"/>
                <a:gd name="connsiteY0" fmla="*/ 665699 h 1331397"/>
                <a:gd name="connsiteX1" fmla="*/ 665699 w 1331397"/>
                <a:gd name="connsiteY1" fmla="*/ 0 h 1331397"/>
                <a:gd name="connsiteX2" fmla="*/ 1331398 w 1331397"/>
                <a:gd name="connsiteY2" fmla="*/ 665699 h 1331397"/>
                <a:gd name="connsiteX3" fmla="*/ 665699 w 1331397"/>
                <a:gd name="connsiteY3" fmla="*/ 1331398 h 1331397"/>
                <a:gd name="connsiteX4" fmla="*/ 0 w 1331397"/>
                <a:gd name="connsiteY4" fmla="*/ 665699 h 13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1397" h="1331397">
                  <a:moveTo>
                    <a:pt x="0" y="665699"/>
                  </a:moveTo>
                  <a:cubicBezTo>
                    <a:pt x="0" y="298044"/>
                    <a:pt x="298044" y="0"/>
                    <a:pt x="665699" y="0"/>
                  </a:cubicBezTo>
                  <a:cubicBezTo>
                    <a:pt x="1033354" y="0"/>
                    <a:pt x="1331398" y="298044"/>
                    <a:pt x="1331398" y="665699"/>
                  </a:cubicBezTo>
                  <a:cubicBezTo>
                    <a:pt x="1331398" y="1033354"/>
                    <a:pt x="1033354" y="1331398"/>
                    <a:pt x="665699" y="1331398"/>
                  </a:cubicBezTo>
                  <a:cubicBezTo>
                    <a:pt x="298044" y="1331398"/>
                    <a:pt x="0" y="1033354"/>
                    <a:pt x="0" y="665699"/>
                  </a:cubicBezTo>
                  <a:close/>
                </a:path>
              </a:pathLst>
            </a:custGeom>
            <a:solidFill>
              <a:srgbClr val="7030A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rgbClr r="0" g="0" b="0"/>
            </a:lnRef>
            <a:fillRef idx="1">
              <a:scrgbClr r="0" g="0" b="0"/>
            </a:fillRef>
            <a:effectRef idx="0">
              <a:scrgbClr r="0" g="0" b="0"/>
            </a:effectRef>
            <a:fontRef idx="minor">
              <a:schemeClr val="tx1"/>
            </a:fontRef>
          </p:style>
          <p:txBody>
            <a:bodyPr spcFirstLastPara="0" vert="horz" wrap="square" lIns="212759" tIns="212759" rIns="212759" bIns="21275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effectLst>
                    <a:outerShdw blurRad="63500" sx="102000" sy="102000" algn="ctr" rotWithShape="0">
                      <a:prstClr val="black">
                        <a:alpha val="40000"/>
                      </a:prstClr>
                    </a:outerShdw>
                  </a:effectLst>
                  <a:latin typeface="+mn-lt"/>
                  <a:cs typeface="Malayalam MN" pitchFamily="2" charset="0"/>
                </a:rPr>
                <a:t>Support Strategies</a:t>
              </a:r>
            </a:p>
          </p:txBody>
        </p:sp>
        <p:sp>
          <p:nvSpPr>
            <p:cNvPr id="14" name="Freeform: Shape 13">
              <a:extLst>
                <a:ext uri="{FF2B5EF4-FFF2-40B4-BE49-F238E27FC236}">
                  <a16:creationId xmlns:a16="http://schemas.microsoft.com/office/drawing/2014/main" id="{D7C02679-3DB3-91B7-C346-BD1D432F5CA5}"/>
                </a:ext>
              </a:extLst>
            </p:cNvPr>
            <p:cNvSpPr/>
            <p:nvPr/>
          </p:nvSpPr>
          <p:spPr>
            <a:xfrm>
              <a:off x="1787942" y="4658805"/>
              <a:ext cx="1410794" cy="1355617"/>
            </a:xfrm>
            <a:custGeom>
              <a:avLst/>
              <a:gdLst>
                <a:gd name="connsiteX0" fmla="*/ 0 w 1345470"/>
                <a:gd name="connsiteY0" fmla="*/ 665699 h 1331397"/>
                <a:gd name="connsiteX1" fmla="*/ 672735 w 1345470"/>
                <a:gd name="connsiteY1" fmla="*/ 0 h 1331397"/>
                <a:gd name="connsiteX2" fmla="*/ 1345470 w 1345470"/>
                <a:gd name="connsiteY2" fmla="*/ 665699 h 1331397"/>
                <a:gd name="connsiteX3" fmla="*/ 672735 w 1345470"/>
                <a:gd name="connsiteY3" fmla="*/ 1331398 h 1331397"/>
                <a:gd name="connsiteX4" fmla="*/ 0 w 1345470"/>
                <a:gd name="connsiteY4" fmla="*/ 665699 h 13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470" h="1331397">
                  <a:moveTo>
                    <a:pt x="0" y="665699"/>
                  </a:moveTo>
                  <a:cubicBezTo>
                    <a:pt x="0" y="298044"/>
                    <a:pt x="301194" y="0"/>
                    <a:pt x="672735" y="0"/>
                  </a:cubicBezTo>
                  <a:cubicBezTo>
                    <a:pt x="1044276" y="0"/>
                    <a:pt x="1345470" y="298044"/>
                    <a:pt x="1345470" y="665699"/>
                  </a:cubicBezTo>
                  <a:cubicBezTo>
                    <a:pt x="1345470" y="1033354"/>
                    <a:pt x="1044276" y="1331398"/>
                    <a:pt x="672735" y="1331398"/>
                  </a:cubicBezTo>
                  <a:cubicBezTo>
                    <a:pt x="301194" y="1331398"/>
                    <a:pt x="0" y="1033354"/>
                    <a:pt x="0" y="665699"/>
                  </a:cubicBezTo>
                  <a:close/>
                </a:path>
              </a:pathLst>
            </a:custGeom>
            <a:solidFill>
              <a:srgbClr val="C00000"/>
            </a:solid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rgbClr r="0" g="0" b="0"/>
            </a:lnRef>
            <a:fillRef idx="1">
              <a:scrgbClr r="0" g="0" b="0"/>
            </a:fillRef>
            <a:effectRef idx="0">
              <a:scrgbClr r="0" g="0" b="0"/>
            </a:effectRef>
            <a:fontRef idx="minor">
              <a:schemeClr val="tx1"/>
            </a:fontRef>
          </p:style>
          <p:txBody>
            <a:bodyPr spcFirstLastPara="0" vert="horz" wrap="square" lIns="213550" tIns="211489" rIns="213550" bIns="211489" numCol="1" spcCol="1270" anchor="ctr" anchorCtr="0">
              <a:noAutofit/>
            </a:bodyPr>
            <a:lstStyle/>
            <a:p>
              <a:pPr marL="0" lvl="0" indent="0" algn="ctr" defTabSz="577850">
                <a:lnSpc>
                  <a:spcPct val="90000"/>
                </a:lnSpc>
                <a:spcBef>
                  <a:spcPct val="0"/>
                </a:spcBef>
                <a:spcAft>
                  <a:spcPct val="35000"/>
                </a:spcAft>
                <a:buNone/>
              </a:pPr>
              <a:r>
                <a:rPr lang="en-US" sz="1300" b="1" i="0" kern="1200" dirty="0">
                  <a:solidFill>
                    <a:schemeClr val="bg1"/>
                  </a:solidFill>
                  <a:effectLst>
                    <a:outerShdw blurRad="63500" sx="102000" sy="102000" algn="ctr" rotWithShape="0">
                      <a:prstClr val="black">
                        <a:alpha val="40000"/>
                      </a:prstClr>
                    </a:outerShdw>
                  </a:effectLst>
                  <a:latin typeface="+mn-lt"/>
                  <a:cs typeface="Malayalam MN" pitchFamily="2" charset="0"/>
                </a:rPr>
                <a:t>Work Readiness Strategies</a:t>
              </a:r>
            </a:p>
          </p:txBody>
        </p:sp>
      </p:grpSp>
      <p:sp>
        <p:nvSpPr>
          <p:cNvPr id="4" name="TextBox 3">
            <a:extLst>
              <a:ext uri="{FF2B5EF4-FFF2-40B4-BE49-F238E27FC236}">
                <a16:creationId xmlns:a16="http://schemas.microsoft.com/office/drawing/2014/main" id="{776BD648-9596-EE49-5CEA-C2DFB820BBB7}"/>
              </a:ext>
            </a:extLst>
          </p:cNvPr>
          <p:cNvSpPr txBox="1"/>
          <p:nvPr/>
        </p:nvSpPr>
        <p:spPr>
          <a:xfrm>
            <a:off x="5689287" y="1839380"/>
            <a:ext cx="495016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Job Training and Economic Development (JTED)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Spring 2021 updated the original JTED Act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Reinvents the program to meet current economic demands.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Responsive to Illinois businesses and individuals needs  </a:t>
            </a:r>
          </a:p>
        </p:txBody>
      </p:sp>
      <p:sp>
        <p:nvSpPr>
          <p:cNvPr id="5" name="TextBox 4">
            <a:extLst>
              <a:ext uri="{FF2B5EF4-FFF2-40B4-BE49-F238E27FC236}">
                <a16:creationId xmlns:a16="http://schemas.microsoft.com/office/drawing/2014/main" id="{AE72C087-1F10-D02C-857D-B9A85A6ED26C}"/>
              </a:ext>
            </a:extLst>
          </p:cNvPr>
          <p:cNvSpPr txBox="1"/>
          <p:nvPr/>
        </p:nvSpPr>
        <p:spPr>
          <a:xfrm>
            <a:off x="5859408" y="4222760"/>
            <a:ext cx="5181600" cy="92333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$5 Million in JTED Funding to Support Home Illinois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3-5 anticipated awardees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2060"/>
                </a:solidFill>
                <a:effectLst/>
                <a:uLnTx/>
                <a:uFillTx/>
                <a:latin typeface="Calibri" panose="020F0502020204030204"/>
                <a:ea typeface="+mn-ea"/>
                <a:cs typeface="+mn-cs"/>
              </a:rPr>
              <a:t>$1m to $2m award range</a:t>
            </a:r>
          </a:p>
        </p:txBody>
      </p:sp>
      <p:sp>
        <p:nvSpPr>
          <p:cNvPr id="6" name="Freeform: Shape 5">
            <a:extLst>
              <a:ext uri="{FF2B5EF4-FFF2-40B4-BE49-F238E27FC236}">
                <a16:creationId xmlns:a16="http://schemas.microsoft.com/office/drawing/2014/main" id="{7B26BAF9-C6A5-7EAA-2CE4-57C205AB3E78}"/>
              </a:ext>
            </a:extLst>
          </p:cNvPr>
          <p:cNvSpPr/>
          <p:nvPr/>
        </p:nvSpPr>
        <p:spPr>
          <a:xfrm>
            <a:off x="514699" y="3599881"/>
            <a:ext cx="1410794" cy="1355617"/>
          </a:xfrm>
          <a:custGeom>
            <a:avLst/>
            <a:gdLst>
              <a:gd name="connsiteX0" fmla="*/ 0 w 1345470"/>
              <a:gd name="connsiteY0" fmla="*/ 665699 h 1331397"/>
              <a:gd name="connsiteX1" fmla="*/ 672735 w 1345470"/>
              <a:gd name="connsiteY1" fmla="*/ 0 h 1331397"/>
              <a:gd name="connsiteX2" fmla="*/ 1345470 w 1345470"/>
              <a:gd name="connsiteY2" fmla="*/ 665699 h 1331397"/>
              <a:gd name="connsiteX3" fmla="*/ 672735 w 1345470"/>
              <a:gd name="connsiteY3" fmla="*/ 1331398 h 1331397"/>
              <a:gd name="connsiteX4" fmla="*/ 0 w 1345470"/>
              <a:gd name="connsiteY4" fmla="*/ 665699 h 13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470" h="1331397">
                <a:moveTo>
                  <a:pt x="0" y="665699"/>
                </a:moveTo>
                <a:cubicBezTo>
                  <a:pt x="0" y="298044"/>
                  <a:pt x="301194" y="0"/>
                  <a:pt x="672735" y="0"/>
                </a:cubicBezTo>
                <a:cubicBezTo>
                  <a:pt x="1044276" y="0"/>
                  <a:pt x="1345470" y="298044"/>
                  <a:pt x="1345470" y="665699"/>
                </a:cubicBezTo>
                <a:cubicBezTo>
                  <a:pt x="1345470" y="1033354"/>
                  <a:pt x="1044276" y="1331398"/>
                  <a:pt x="672735" y="1331398"/>
                </a:cubicBezTo>
                <a:cubicBezTo>
                  <a:pt x="301194" y="1331398"/>
                  <a:pt x="0" y="1033354"/>
                  <a:pt x="0" y="665699"/>
                </a:cubicBezTo>
                <a:close/>
              </a:path>
            </a:pathLst>
          </a:custGeom>
          <a:solidFill>
            <a:srgbClr val="00B0F0"/>
          </a:solid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rgbClr r="0" g="0" b="0"/>
          </a:lnRef>
          <a:fillRef idx="1">
            <a:scrgbClr r="0" g="0" b="0"/>
          </a:fillRef>
          <a:effectRef idx="0">
            <a:scrgbClr r="0" g="0" b="0"/>
          </a:effectRef>
          <a:fontRef idx="minor">
            <a:schemeClr val="tx1"/>
          </a:fontRef>
        </p:style>
        <p:txBody>
          <a:bodyPr spcFirstLastPara="0" vert="horz" wrap="square" lIns="213550" tIns="211489" rIns="213550" bIns="211489" numCol="1" spcCol="1270" anchor="ctr" anchorCtr="0">
            <a:noAutofit/>
          </a:bodyPr>
          <a:lstStyle/>
          <a:p>
            <a:pPr lvl="0"/>
            <a:r>
              <a:rPr lang="en-US" sz="1400" b="0" i="0" dirty="0">
                <a:solidFill>
                  <a:schemeClr val="bg1"/>
                </a:solidFill>
                <a:latin typeface="+mn-lt"/>
                <a:cs typeface="Malayalam MN" pitchFamily="2" charset="0"/>
              </a:rPr>
              <a:t>Training and Education</a:t>
            </a:r>
          </a:p>
        </p:txBody>
      </p:sp>
      <p:sp>
        <p:nvSpPr>
          <p:cNvPr id="15" name="Freeform: Shape 14">
            <a:extLst>
              <a:ext uri="{FF2B5EF4-FFF2-40B4-BE49-F238E27FC236}">
                <a16:creationId xmlns:a16="http://schemas.microsoft.com/office/drawing/2014/main" id="{76B883F6-C669-FBF7-F57A-2E70CC370F35}"/>
              </a:ext>
            </a:extLst>
          </p:cNvPr>
          <p:cNvSpPr/>
          <p:nvPr/>
        </p:nvSpPr>
        <p:spPr>
          <a:xfrm>
            <a:off x="514699" y="1846235"/>
            <a:ext cx="1410794" cy="1355617"/>
          </a:xfrm>
          <a:custGeom>
            <a:avLst/>
            <a:gdLst>
              <a:gd name="connsiteX0" fmla="*/ 0 w 1345470"/>
              <a:gd name="connsiteY0" fmla="*/ 665699 h 1331397"/>
              <a:gd name="connsiteX1" fmla="*/ 672735 w 1345470"/>
              <a:gd name="connsiteY1" fmla="*/ 0 h 1331397"/>
              <a:gd name="connsiteX2" fmla="*/ 1345470 w 1345470"/>
              <a:gd name="connsiteY2" fmla="*/ 665699 h 1331397"/>
              <a:gd name="connsiteX3" fmla="*/ 672735 w 1345470"/>
              <a:gd name="connsiteY3" fmla="*/ 1331398 h 1331397"/>
              <a:gd name="connsiteX4" fmla="*/ 0 w 1345470"/>
              <a:gd name="connsiteY4" fmla="*/ 665699 h 13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470" h="1331397">
                <a:moveTo>
                  <a:pt x="0" y="665699"/>
                </a:moveTo>
                <a:cubicBezTo>
                  <a:pt x="0" y="298044"/>
                  <a:pt x="301194" y="0"/>
                  <a:pt x="672735" y="0"/>
                </a:cubicBezTo>
                <a:cubicBezTo>
                  <a:pt x="1044276" y="0"/>
                  <a:pt x="1345470" y="298044"/>
                  <a:pt x="1345470" y="665699"/>
                </a:cubicBezTo>
                <a:cubicBezTo>
                  <a:pt x="1345470" y="1033354"/>
                  <a:pt x="1044276" y="1331398"/>
                  <a:pt x="672735" y="1331398"/>
                </a:cubicBezTo>
                <a:cubicBezTo>
                  <a:pt x="301194" y="1331398"/>
                  <a:pt x="0" y="1033354"/>
                  <a:pt x="0" y="665699"/>
                </a:cubicBezTo>
                <a:close/>
              </a:path>
            </a:pathLst>
          </a:custGeom>
          <a:solidFill>
            <a:srgbClr val="002060"/>
          </a:solid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rgbClr r="0" g="0" b="0"/>
          </a:lnRef>
          <a:fillRef idx="1">
            <a:scrgbClr r="0" g="0" b="0"/>
          </a:fillRef>
          <a:effectRef idx="0">
            <a:scrgbClr r="0" g="0" b="0"/>
          </a:effectRef>
          <a:fontRef idx="minor">
            <a:schemeClr val="tx1"/>
          </a:fontRef>
        </p:style>
        <p:txBody>
          <a:bodyPr spcFirstLastPara="0" vert="horz" wrap="square" lIns="213550" tIns="211489" rIns="213550" bIns="211489" numCol="1" spcCol="1270" anchor="ctr" anchorCtr="0">
            <a:noAutofit/>
          </a:bodyPr>
          <a:lstStyle/>
          <a:p>
            <a:pPr algn="ctr" defTabSz="577850">
              <a:lnSpc>
                <a:spcPct val="90000"/>
              </a:lnSpc>
              <a:spcBef>
                <a:spcPct val="0"/>
              </a:spcBef>
              <a:spcAft>
                <a:spcPct val="35000"/>
              </a:spcAft>
            </a:pPr>
            <a:r>
              <a:rPr lang="en-US" sz="1300" b="1" dirty="0">
                <a:solidFill>
                  <a:schemeClr val="bg1"/>
                </a:solidFill>
                <a:effectLst>
                  <a:outerShdw blurRad="63500" sx="102000" sy="102000" algn="ctr" rotWithShape="0">
                    <a:prstClr val="black">
                      <a:alpha val="40000"/>
                    </a:prstClr>
                  </a:outerShdw>
                </a:effectLst>
              </a:rPr>
              <a:t>Equity-Focused Program Culture</a:t>
            </a:r>
          </a:p>
          <a:p>
            <a:pPr marL="0" lvl="0" indent="0" algn="ctr" defTabSz="577850">
              <a:lnSpc>
                <a:spcPct val="90000"/>
              </a:lnSpc>
              <a:spcBef>
                <a:spcPct val="0"/>
              </a:spcBef>
              <a:spcAft>
                <a:spcPct val="35000"/>
              </a:spcAft>
              <a:buNone/>
            </a:pPr>
            <a:endParaRPr lang="en-US" sz="1300" b="1" i="0" kern="1200" dirty="0">
              <a:solidFill>
                <a:schemeClr val="bg1"/>
              </a:solidFill>
              <a:effectLst>
                <a:outerShdw blurRad="63500" sx="102000" sy="102000" algn="ctr" rotWithShape="0">
                  <a:prstClr val="black">
                    <a:alpha val="40000"/>
                  </a:prstClr>
                </a:outerShdw>
              </a:effectLst>
              <a:latin typeface="+mn-lt"/>
              <a:cs typeface="Malayalam MN" pitchFamily="2" charset="0"/>
            </a:endParaRPr>
          </a:p>
        </p:txBody>
      </p:sp>
    </p:spTree>
    <p:extLst>
      <p:ext uri="{BB962C8B-B14F-4D97-AF65-F5344CB8AC3E}">
        <p14:creationId xmlns:p14="http://schemas.microsoft.com/office/powerpoint/2010/main" val="1899978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8150" y="90474"/>
            <a:ext cx="12135699"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Uniform Application for State Grant Assistance</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4" name="Content Placeholder 3">
            <a:extLst>
              <a:ext uri="{FF2B5EF4-FFF2-40B4-BE49-F238E27FC236}">
                <a16:creationId xmlns:a16="http://schemas.microsoft.com/office/drawing/2014/main" id="{56ACC827-2E6A-C6AC-89D6-60488844347E}"/>
              </a:ext>
            </a:extLst>
          </p:cNvPr>
          <p:cNvSpPr>
            <a:spLocks noGrp="1"/>
          </p:cNvSpPr>
          <p:nvPr>
            <p:ph idx="1"/>
          </p:nvPr>
        </p:nvSpPr>
        <p:spPr>
          <a:xfrm>
            <a:off x="159488" y="1481739"/>
            <a:ext cx="6337005" cy="4351338"/>
          </a:xfrm>
        </p:spPr>
        <p:txBody>
          <a:bodyPr/>
          <a:lstStyle/>
          <a:p>
            <a:r>
              <a:rPr lang="en-US" sz="2000" b="1" dirty="0">
                <a:solidFill>
                  <a:srgbClr val="002060"/>
                </a:solidFill>
                <a:latin typeface="Calibri" panose="020F0502020204030204"/>
              </a:rPr>
              <a:t>Agency Information</a:t>
            </a:r>
          </a:p>
          <a:p>
            <a:pPr lvl="1"/>
            <a:r>
              <a:rPr lang="en-US" sz="2000" dirty="0">
                <a:solidFill>
                  <a:srgbClr val="002060"/>
                </a:solidFill>
                <a:latin typeface="Calibri" panose="020F0502020204030204"/>
              </a:rPr>
              <a:t>Funding Opportunity Information</a:t>
            </a:r>
          </a:p>
          <a:p>
            <a:pPr lvl="1"/>
            <a:r>
              <a:rPr lang="en-US" sz="2000" dirty="0">
                <a:solidFill>
                  <a:srgbClr val="002060"/>
                </a:solidFill>
                <a:latin typeface="Calibri" panose="020F0502020204030204"/>
              </a:rPr>
              <a:t>Instructions on How to Submit an Application</a:t>
            </a:r>
          </a:p>
          <a:p>
            <a:pPr lvl="1"/>
            <a:r>
              <a:rPr lang="en-US" sz="2000" dirty="0">
                <a:solidFill>
                  <a:srgbClr val="002060"/>
                </a:solidFill>
                <a:latin typeface="Calibri" panose="020F0502020204030204"/>
              </a:rPr>
              <a:t>Required Grant Information</a:t>
            </a:r>
          </a:p>
          <a:p>
            <a:r>
              <a:rPr lang="en-US" sz="2000" b="1" dirty="0">
                <a:solidFill>
                  <a:srgbClr val="002060"/>
                </a:solidFill>
                <a:latin typeface="Calibri" panose="020F0502020204030204"/>
              </a:rPr>
              <a:t>Applicant Completed Section</a:t>
            </a:r>
          </a:p>
          <a:p>
            <a:pPr lvl="1"/>
            <a:r>
              <a:rPr lang="en-US" sz="2000" dirty="0">
                <a:solidFill>
                  <a:srgbClr val="002060"/>
                </a:solidFill>
                <a:latin typeface="Calibri" panose="020F0502020204030204"/>
              </a:rPr>
              <a:t>Applicant Information</a:t>
            </a:r>
          </a:p>
          <a:p>
            <a:pPr lvl="1"/>
            <a:r>
              <a:rPr lang="en-US" sz="2000" dirty="0">
                <a:solidFill>
                  <a:srgbClr val="002060"/>
                </a:solidFill>
                <a:latin typeface="Calibri" panose="020F0502020204030204"/>
              </a:rPr>
              <a:t>Contact Information</a:t>
            </a:r>
          </a:p>
          <a:p>
            <a:pPr lvl="1"/>
            <a:r>
              <a:rPr lang="en-US" sz="2000" dirty="0">
                <a:solidFill>
                  <a:srgbClr val="002060"/>
                </a:solidFill>
                <a:latin typeface="Calibri" panose="020F0502020204030204"/>
              </a:rPr>
              <a:t>Key Project Information (Location, Term, Amount)</a:t>
            </a:r>
          </a:p>
          <a:p>
            <a:pPr lvl="1"/>
            <a:r>
              <a:rPr lang="en-US" sz="2000" dirty="0">
                <a:solidFill>
                  <a:srgbClr val="002060"/>
                </a:solidFill>
                <a:latin typeface="Calibri" panose="020F0502020204030204"/>
              </a:rPr>
              <a:t>Fiscal Information</a:t>
            </a:r>
          </a:p>
          <a:p>
            <a:r>
              <a:rPr lang="en-US" sz="2000" b="1" dirty="0">
                <a:solidFill>
                  <a:srgbClr val="002060"/>
                </a:solidFill>
                <a:latin typeface="Calibri" panose="020F0502020204030204"/>
              </a:rPr>
              <a:t>Certification</a:t>
            </a:r>
          </a:p>
          <a:p>
            <a:endParaRPr lang="en-US" dirty="0"/>
          </a:p>
        </p:txBody>
      </p:sp>
      <p:pic>
        <p:nvPicPr>
          <p:cNvPr id="6" name="Picture 5" descr="Text&#10;&#10;Description automatically generated">
            <a:extLst>
              <a:ext uri="{FF2B5EF4-FFF2-40B4-BE49-F238E27FC236}">
                <a16:creationId xmlns:a16="http://schemas.microsoft.com/office/drawing/2014/main" id="{02CF6388-F53F-1289-778A-AFC5202D17B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55982" y="1714500"/>
            <a:ext cx="5215209" cy="3429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058456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1169582" y="-3162"/>
            <a:ext cx="10069032"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Uniform Budget Template - Overview</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10" name="Content Placeholder 11">
            <a:extLst>
              <a:ext uri="{FF2B5EF4-FFF2-40B4-BE49-F238E27FC236}">
                <a16:creationId xmlns:a16="http://schemas.microsoft.com/office/drawing/2014/main" id="{5631E422-BE57-4582-1B5F-D11DFFE3FA25}"/>
              </a:ext>
            </a:extLst>
          </p:cNvPr>
          <p:cNvSpPr>
            <a:spLocks noGrp="1"/>
          </p:cNvSpPr>
          <p:nvPr>
            <p:ph idx="1"/>
          </p:nvPr>
        </p:nvSpPr>
        <p:spPr>
          <a:xfrm>
            <a:off x="795671" y="1544009"/>
            <a:ext cx="9964479" cy="4058796"/>
          </a:xfrm>
          <a:prstGeom prst="rect">
            <a:avLst/>
          </a:prstGeom>
        </p:spPr>
        <p:txBody>
          <a:bodyPr>
            <a:normAutofit/>
          </a:bodyPr>
          <a:lstStyle/>
          <a:p>
            <a:r>
              <a:rPr lang="en-US" sz="2000" dirty="0">
                <a:solidFill>
                  <a:srgbClr val="002060"/>
                </a:solidFill>
                <a:latin typeface="Calibri" panose="020F0502020204030204"/>
              </a:rPr>
              <a:t>Uniform Budget Template for most State of Illinois Grants (modeled after the SF-524 Federal Budget template).</a:t>
            </a:r>
          </a:p>
          <a:p>
            <a:r>
              <a:rPr lang="en-US" sz="2000" dirty="0">
                <a:solidFill>
                  <a:srgbClr val="002060"/>
                </a:solidFill>
                <a:latin typeface="Calibri" panose="020F0502020204030204"/>
              </a:rPr>
              <a:t>Basic Budget Line Item Definitions based on the Uniform Administrative Guidelines [Develop Budget Line Items Sheet].</a:t>
            </a:r>
          </a:p>
          <a:p>
            <a:r>
              <a:rPr lang="en-US" sz="2000" dirty="0">
                <a:solidFill>
                  <a:srgbClr val="002060"/>
                </a:solidFill>
                <a:latin typeface="Calibri" panose="020F0502020204030204"/>
              </a:rPr>
              <a:t>General Requirements</a:t>
            </a:r>
          </a:p>
          <a:p>
            <a:pPr lvl="1"/>
            <a:r>
              <a:rPr lang="en-US" sz="2000" dirty="0">
                <a:solidFill>
                  <a:srgbClr val="002060"/>
                </a:solidFill>
                <a:latin typeface="Calibri" panose="020F0502020204030204"/>
              </a:rPr>
              <a:t>Allowable</a:t>
            </a:r>
          </a:p>
          <a:p>
            <a:pPr lvl="1"/>
            <a:r>
              <a:rPr lang="en-US" sz="2000" dirty="0">
                <a:solidFill>
                  <a:srgbClr val="002060"/>
                </a:solidFill>
                <a:latin typeface="Calibri" panose="020F0502020204030204"/>
              </a:rPr>
              <a:t>Reasonable</a:t>
            </a:r>
          </a:p>
          <a:p>
            <a:pPr lvl="1"/>
            <a:r>
              <a:rPr lang="en-US" sz="2000" dirty="0">
                <a:solidFill>
                  <a:srgbClr val="002060"/>
                </a:solidFill>
                <a:latin typeface="Calibri" panose="020F0502020204030204"/>
              </a:rPr>
              <a:t>Allocable</a:t>
            </a:r>
          </a:p>
          <a:p>
            <a:pPr marL="0" indent="0">
              <a:buNone/>
            </a:pPr>
            <a:endParaRPr lang="en-US" dirty="0"/>
          </a:p>
          <a:p>
            <a:endParaRPr lang="en-US" dirty="0"/>
          </a:p>
          <a:p>
            <a:pPr marL="0" indent="0">
              <a:buNone/>
            </a:pPr>
            <a:endParaRPr lang="en-US" dirty="0"/>
          </a:p>
          <a:p>
            <a:endParaRPr lang="en-US" dirty="0"/>
          </a:p>
          <a:p>
            <a:pPr lvl="2"/>
            <a:endParaRPr lang="en-US" dirty="0"/>
          </a:p>
        </p:txBody>
      </p:sp>
      <p:pic>
        <p:nvPicPr>
          <p:cNvPr id="15" name="Picture 14" descr="Graphical user interface, application&#10;&#10;Description automatically generated">
            <a:extLst>
              <a:ext uri="{FF2B5EF4-FFF2-40B4-BE49-F238E27FC236}">
                <a16:creationId xmlns:a16="http://schemas.microsoft.com/office/drawing/2014/main" id="{6EBE813C-9FFE-8F85-CCE5-63C97CD1D53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285460" y="2902687"/>
            <a:ext cx="7325833" cy="2786051"/>
          </a:xfrm>
          <a:prstGeom prst="ellipse">
            <a:avLst/>
          </a:prstGeom>
          <a:ln>
            <a:noFill/>
          </a:ln>
          <a:effectLst>
            <a:softEdge rad="112500"/>
          </a:effectLst>
        </p:spPr>
      </p:pic>
    </p:spTree>
    <p:extLst>
      <p:ext uri="{BB962C8B-B14F-4D97-AF65-F5344CB8AC3E}">
        <p14:creationId xmlns:p14="http://schemas.microsoft.com/office/powerpoint/2010/main" val="1552506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1169582" y="-3162"/>
            <a:ext cx="10069032" cy="1325563"/>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Budget Purpose</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10" name="Content Placeholder 11">
            <a:extLst>
              <a:ext uri="{FF2B5EF4-FFF2-40B4-BE49-F238E27FC236}">
                <a16:creationId xmlns:a16="http://schemas.microsoft.com/office/drawing/2014/main" id="{5631E422-BE57-4582-1B5F-D11DFFE3FA25}"/>
              </a:ext>
            </a:extLst>
          </p:cNvPr>
          <p:cNvSpPr>
            <a:spLocks noGrp="1"/>
          </p:cNvSpPr>
          <p:nvPr>
            <p:ph idx="1"/>
          </p:nvPr>
        </p:nvSpPr>
        <p:spPr>
          <a:xfrm>
            <a:off x="795671" y="1544009"/>
            <a:ext cx="9964479" cy="4058796"/>
          </a:xfrm>
          <a:prstGeom prst="rect">
            <a:avLst/>
          </a:prstGeom>
        </p:spPr>
        <p:txBody>
          <a:bodyPr>
            <a:normAutofit lnSpcReduction="10000"/>
          </a:bodyPr>
          <a:lstStyle/>
          <a:p>
            <a:r>
              <a:rPr lang="en-US" sz="2000" dirty="0">
                <a:solidFill>
                  <a:srgbClr val="002060"/>
                </a:solidFill>
                <a:latin typeface="Calibri" panose="020F0502020204030204"/>
              </a:rPr>
              <a:t>An accurate and concise budget is important to being funded by the Office of Employment and Training​</a:t>
            </a:r>
          </a:p>
          <a:p>
            <a:pPr lvl="1"/>
            <a:r>
              <a:rPr lang="en-US" sz="1600" dirty="0">
                <a:solidFill>
                  <a:srgbClr val="002060"/>
                </a:solidFill>
                <a:latin typeface="Calibri" panose="020F0502020204030204"/>
              </a:rPr>
              <a:t>In many cases, the budget tends to be the weakest part of the application​</a:t>
            </a:r>
          </a:p>
          <a:p>
            <a:pPr lvl="1"/>
            <a:r>
              <a:rPr lang="en-US" sz="1600" dirty="0">
                <a:solidFill>
                  <a:srgbClr val="002060"/>
                </a:solidFill>
                <a:latin typeface="Calibri" panose="020F0502020204030204"/>
              </a:rPr>
              <a:t>Program material and budget material submitted should align and support each other​</a:t>
            </a:r>
          </a:p>
          <a:p>
            <a:pPr lvl="1"/>
            <a:r>
              <a:rPr lang="en-US" sz="1600" dirty="0">
                <a:solidFill>
                  <a:srgbClr val="002060"/>
                </a:solidFill>
                <a:latin typeface="Calibri" panose="020F0502020204030204"/>
              </a:rPr>
              <a:t>Program staff should work with fiscal staff to create a complete uniform budget</a:t>
            </a:r>
          </a:p>
          <a:p>
            <a:pPr fontAlgn="base"/>
            <a:r>
              <a:rPr lang="en-US" sz="2100" dirty="0">
                <a:solidFill>
                  <a:srgbClr val="002060"/>
                </a:solidFill>
                <a:latin typeface="Calibri" panose="020F0502020204030204"/>
              </a:rPr>
              <a:t>Submitting a strong budget in your proposal benefits both you and the funder: ​</a:t>
            </a:r>
          </a:p>
          <a:p>
            <a:pPr lvl="1" fontAlgn="base"/>
            <a:r>
              <a:rPr lang="en-US" sz="1600" dirty="0">
                <a:solidFill>
                  <a:srgbClr val="002060"/>
                </a:solidFill>
                <a:latin typeface="Calibri" panose="020F0502020204030204"/>
              </a:rPr>
              <a:t>Demonstrates that a program is feasible​</a:t>
            </a:r>
          </a:p>
          <a:p>
            <a:pPr lvl="1" fontAlgn="base"/>
            <a:r>
              <a:rPr lang="en-US" sz="1600" dirty="0">
                <a:solidFill>
                  <a:srgbClr val="002060"/>
                </a:solidFill>
                <a:latin typeface="Calibri" panose="020F0502020204030204"/>
              </a:rPr>
              <a:t>Demonstrates "bang for the buck"​</a:t>
            </a:r>
          </a:p>
          <a:p>
            <a:pPr lvl="1" fontAlgn="base"/>
            <a:r>
              <a:rPr lang="en-US" sz="1600" dirty="0">
                <a:solidFill>
                  <a:srgbClr val="002060"/>
                </a:solidFill>
                <a:latin typeface="Calibri" panose="020F0502020204030204"/>
              </a:rPr>
              <a:t>Demonstrates fiscal responsibility of taxpayer funds​</a:t>
            </a:r>
          </a:p>
          <a:p>
            <a:pPr lvl="1" fontAlgn="base"/>
            <a:r>
              <a:rPr lang="en-US" sz="1600" dirty="0">
                <a:solidFill>
                  <a:srgbClr val="002060"/>
                </a:solidFill>
                <a:latin typeface="Calibri" panose="020F0502020204030204"/>
              </a:rPr>
              <a:t>Helps the merit review team comprehend the vision of the project </a:t>
            </a:r>
          </a:p>
          <a:p>
            <a:r>
              <a:rPr lang="en-US" sz="2100" dirty="0">
                <a:solidFill>
                  <a:srgbClr val="002060"/>
                </a:solidFill>
                <a:latin typeface="Calibri" panose="020F0502020204030204"/>
              </a:rPr>
              <a:t>Note: During the negotiation phase of awarding a grant, you may be asked to increase/decrease budgeted amounts or explain costs associated with the program intent. The budget submitted with your application many times is not the finalized budget used for execution</a:t>
            </a:r>
          </a:p>
          <a:p>
            <a:endParaRPr lang="en-US" dirty="0"/>
          </a:p>
          <a:p>
            <a:pPr marL="0" indent="0">
              <a:buNone/>
            </a:pPr>
            <a:endParaRPr lang="en-US" dirty="0"/>
          </a:p>
          <a:p>
            <a:endParaRPr lang="en-US" dirty="0"/>
          </a:p>
          <a:p>
            <a:pPr lvl="2"/>
            <a:endParaRPr lang="en-US" dirty="0"/>
          </a:p>
        </p:txBody>
      </p:sp>
    </p:spTree>
    <p:extLst>
      <p:ext uri="{BB962C8B-B14F-4D97-AF65-F5344CB8AC3E}">
        <p14:creationId xmlns:p14="http://schemas.microsoft.com/office/powerpoint/2010/main" val="2470139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492708" y="235298"/>
            <a:ext cx="10069032"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Budget Expenditure Categories (Operating Grant)</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10" name="Content Placeholder 11">
            <a:extLst>
              <a:ext uri="{FF2B5EF4-FFF2-40B4-BE49-F238E27FC236}">
                <a16:creationId xmlns:a16="http://schemas.microsoft.com/office/drawing/2014/main" id="{5631E422-BE57-4582-1B5F-D11DFFE3FA25}"/>
              </a:ext>
            </a:extLst>
          </p:cNvPr>
          <p:cNvSpPr>
            <a:spLocks noGrp="1"/>
          </p:cNvSpPr>
          <p:nvPr>
            <p:ph idx="1"/>
          </p:nvPr>
        </p:nvSpPr>
        <p:spPr>
          <a:xfrm>
            <a:off x="300722" y="1794356"/>
            <a:ext cx="11351586" cy="4090209"/>
          </a:xfrm>
          <a:prstGeom prst="rect">
            <a:avLst/>
          </a:prstGeom>
        </p:spPr>
        <p:txBody>
          <a:bodyPr>
            <a:normAutofit fontScale="62500" lnSpcReduction="20000"/>
          </a:bodyPr>
          <a:lstStyle/>
          <a:p>
            <a:pPr fontAlgn="base"/>
            <a:r>
              <a:rPr lang="en-US" sz="3200" dirty="0">
                <a:solidFill>
                  <a:srgbClr val="002060"/>
                </a:solidFill>
                <a:latin typeface="Calibri" panose="020F0502020204030204"/>
              </a:rPr>
              <a:t>Personnel – compensation paid for employees engaged in grant activities; must be consistent with that paid for similar work with the applicant organization​</a:t>
            </a:r>
          </a:p>
          <a:p>
            <a:pPr fontAlgn="base"/>
            <a:r>
              <a:rPr lang="en-US" sz="3200" dirty="0">
                <a:solidFill>
                  <a:srgbClr val="002060"/>
                </a:solidFill>
                <a:latin typeface="Calibri" panose="020F0502020204030204"/>
              </a:rPr>
              <a:t>Fringe Benefits – costs of leave, insurances, pensions, and unemployment; must be actual known costs or an established formula​</a:t>
            </a:r>
          </a:p>
          <a:p>
            <a:pPr fontAlgn="base"/>
            <a:r>
              <a:rPr lang="en-US" sz="3200" dirty="0">
                <a:solidFill>
                  <a:srgbClr val="002060"/>
                </a:solidFill>
                <a:latin typeface="Calibri" panose="020F0502020204030204"/>
              </a:rPr>
              <a:t>Travel – expenses for transportation, lodging, subsistence, and related items incurred by employees who are in a travel status on official business​</a:t>
            </a:r>
          </a:p>
          <a:p>
            <a:pPr fontAlgn="base"/>
            <a:r>
              <a:rPr lang="en-US" sz="3200" dirty="0">
                <a:solidFill>
                  <a:srgbClr val="002060"/>
                </a:solidFill>
                <a:latin typeface="Calibri" panose="020F0502020204030204"/>
              </a:rPr>
              <a:t>Equipment – tangible property having a useful life of more than one year and a per-unit acquisition cost equals or exceeds $5,000; must be used in the program or project for which it was acquired​</a:t>
            </a:r>
          </a:p>
          <a:p>
            <a:pPr fontAlgn="base"/>
            <a:r>
              <a:rPr lang="en-US" sz="3200" dirty="0">
                <a:solidFill>
                  <a:srgbClr val="002060"/>
                </a:solidFill>
                <a:latin typeface="Calibri" panose="020F0502020204030204"/>
              </a:rPr>
              <a:t>Supplies – tangible property other than those described in equipment and a per-unit acquisition costs less than $5,000, regardless of the length of its useful life​</a:t>
            </a:r>
          </a:p>
          <a:p>
            <a:pPr fontAlgn="base"/>
            <a:r>
              <a:rPr lang="en-US" sz="3200" dirty="0">
                <a:solidFill>
                  <a:srgbClr val="002060"/>
                </a:solidFill>
                <a:latin typeface="Calibri" panose="020F0502020204030204"/>
              </a:rPr>
              <a:t>Contractual Services/Subawards – a legal instrument by which a recipient or subrecipient purchases property or services needed to carry out the project or program under the award​</a:t>
            </a:r>
          </a:p>
          <a:p>
            <a:pPr fontAlgn="base"/>
            <a:r>
              <a:rPr lang="en-US" sz="3200" dirty="0">
                <a:solidFill>
                  <a:srgbClr val="002060"/>
                </a:solidFill>
                <a:latin typeface="Calibri" panose="020F0502020204030204"/>
              </a:rPr>
              <a:t>Consultant/Professional Services -  costs associated with professional or consultant services rendered by a person/persons who possess certain skills</a:t>
            </a:r>
          </a:p>
          <a:p>
            <a:endParaRPr lang="en-US" dirty="0"/>
          </a:p>
          <a:p>
            <a:pPr marL="0" indent="0">
              <a:buNone/>
            </a:pPr>
            <a:endParaRPr lang="en-US" dirty="0"/>
          </a:p>
          <a:p>
            <a:endParaRPr lang="en-US" dirty="0"/>
          </a:p>
          <a:p>
            <a:pPr lvl="2"/>
            <a:endParaRPr lang="en-US" dirty="0"/>
          </a:p>
        </p:txBody>
      </p:sp>
      <p:sp>
        <p:nvSpPr>
          <p:cNvPr id="2" name="Speech Bubble: Rectangle with Corners Rounded 1">
            <a:extLst>
              <a:ext uri="{FF2B5EF4-FFF2-40B4-BE49-F238E27FC236}">
                <a16:creationId xmlns:a16="http://schemas.microsoft.com/office/drawing/2014/main" id="{6EC07FA6-8B94-5D8F-B7D4-D4EC13E76258}"/>
              </a:ext>
            </a:extLst>
          </p:cNvPr>
          <p:cNvSpPr/>
          <p:nvPr/>
        </p:nvSpPr>
        <p:spPr>
          <a:xfrm>
            <a:off x="9710463" y="0"/>
            <a:ext cx="2481536" cy="1642033"/>
          </a:xfrm>
          <a:prstGeom prst="wedgeRoundRectCallout">
            <a:avLst/>
          </a:prstGeom>
          <a:solidFill>
            <a:srgbClr val="4E67C8"/>
          </a:solidFill>
          <a:ln w="15875" cap="flat" cmpd="sng" algn="ctr">
            <a:solidFill>
              <a:srgbClr val="4E67C8">
                <a:shade val="15000"/>
              </a:srgbClr>
            </a:solidFill>
            <a:prstDash val="solid"/>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ysClr val="window" lastClr="FFFFFF"/>
                </a:solidFill>
                <a:latin typeface="Avenir Next LT Pro" panose="020F0502020204030204"/>
              </a:defRPr>
            </a:lvl1pPr>
            <a:lvl2pPr marL="457200" algn="l" defTabSz="914400" rtl="0" eaLnBrk="1" latinLnBrk="0" hangingPunct="1">
              <a:defRPr sz="1800" kern="1200">
                <a:solidFill>
                  <a:sysClr val="window" lastClr="FFFFFF"/>
                </a:solidFill>
                <a:latin typeface="Avenir Next LT Pro" panose="020F0502020204030204"/>
              </a:defRPr>
            </a:lvl2pPr>
            <a:lvl3pPr marL="914400" algn="l" defTabSz="914400" rtl="0" eaLnBrk="1" latinLnBrk="0" hangingPunct="1">
              <a:defRPr sz="1800" kern="1200">
                <a:solidFill>
                  <a:sysClr val="window" lastClr="FFFFFF"/>
                </a:solidFill>
                <a:latin typeface="Avenir Next LT Pro" panose="020F0502020204030204"/>
              </a:defRPr>
            </a:lvl3pPr>
            <a:lvl4pPr marL="1371600" algn="l" defTabSz="914400" rtl="0" eaLnBrk="1" latinLnBrk="0" hangingPunct="1">
              <a:defRPr sz="1800" kern="1200">
                <a:solidFill>
                  <a:sysClr val="window" lastClr="FFFFFF"/>
                </a:solidFill>
                <a:latin typeface="Avenir Next LT Pro" panose="020F0502020204030204"/>
              </a:defRPr>
            </a:lvl4pPr>
            <a:lvl5pPr marL="1828800" algn="l" defTabSz="914400" rtl="0" eaLnBrk="1" latinLnBrk="0" hangingPunct="1">
              <a:defRPr sz="1800" kern="1200">
                <a:solidFill>
                  <a:sysClr val="window" lastClr="FFFFFF"/>
                </a:solidFill>
                <a:latin typeface="Avenir Next LT Pro" panose="020F0502020204030204"/>
              </a:defRPr>
            </a:lvl5pPr>
            <a:lvl6pPr marL="2286000" algn="l" defTabSz="914400" rtl="0" eaLnBrk="1" latinLnBrk="0" hangingPunct="1">
              <a:defRPr sz="1800" kern="1200">
                <a:solidFill>
                  <a:sysClr val="window" lastClr="FFFFFF"/>
                </a:solidFill>
                <a:latin typeface="Avenir Next LT Pro" panose="020F0502020204030204"/>
              </a:defRPr>
            </a:lvl6pPr>
            <a:lvl7pPr marL="2743200" algn="l" defTabSz="914400" rtl="0" eaLnBrk="1" latinLnBrk="0" hangingPunct="1">
              <a:defRPr sz="1800" kern="1200">
                <a:solidFill>
                  <a:sysClr val="window" lastClr="FFFFFF"/>
                </a:solidFill>
                <a:latin typeface="Avenir Next LT Pro" panose="020F0502020204030204"/>
              </a:defRPr>
            </a:lvl7pPr>
            <a:lvl8pPr marL="3200400" algn="l" defTabSz="914400" rtl="0" eaLnBrk="1" latinLnBrk="0" hangingPunct="1">
              <a:defRPr sz="1800" kern="1200">
                <a:solidFill>
                  <a:sysClr val="window" lastClr="FFFFFF"/>
                </a:solidFill>
                <a:latin typeface="Avenir Next LT Pro" panose="020F0502020204030204"/>
              </a:defRPr>
            </a:lvl8pPr>
            <a:lvl9pPr marL="3657600" algn="l" defTabSz="914400" rtl="0" eaLnBrk="1" latinLnBrk="0" hangingPunct="1">
              <a:defRPr sz="1800" kern="1200">
                <a:solidFill>
                  <a:sysClr val="window" lastClr="FFFFFF"/>
                </a:solidFill>
                <a:latin typeface="Avenir Next LT Pro"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Avenir Next LT Pro" panose="020F0502020204030204"/>
              </a:rPr>
              <a:t>Operating Grant – grant issued to support an organizations general mission, fulfil obligations set forth in the opportunity, and pay for overhead expenses such as rent, salaries, and other day to day costs of running a business. These funds are to be invested in the communities across the state. </a:t>
            </a:r>
            <a:endParaRPr kumimoji="0" lang="en-US" sz="1800" b="0" i="0" u="none" strike="noStrike" kern="1200" cap="none" spc="0" normalizeH="0" baseline="0" noProof="0" dirty="0">
              <a:ln>
                <a:noFill/>
              </a:ln>
              <a:solidFill>
                <a:prstClr val="white"/>
              </a:solidFill>
              <a:effectLst/>
              <a:uLnTx/>
              <a:uFillTx/>
              <a:latin typeface="Avenir Next LT Pro" panose="020F0502020204030204"/>
            </a:endParaRPr>
          </a:p>
        </p:txBody>
      </p:sp>
    </p:spTree>
    <p:extLst>
      <p:ext uri="{BB962C8B-B14F-4D97-AF65-F5344CB8AC3E}">
        <p14:creationId xmlns:p14="http://schemas.microsoft.com/office/powerpoint/2010/main" val="4040402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492708" y="235298"/>
            <a:ext cx="10069032"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Budget Expenditure Categories (Operating Grant)</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10" name="Content Placeholder 11">
            <a:extLst>
              <a:ext uri="{FF2B5EF4-FFF2-40B4-BE49-F238E27FC236}">
                <a16:creationId xmlns:a16="http://schemas.microsoft.com/office/drawing/2014/main" id="{5631E422-BE57-4582-1B5F-D11DFFE3FA25}"/>
              </a:ext>
            </a:extLst>
          </p:cNvPr>
          <p:cNvSpPr>
            <a:spLocks noGrp="1"/>
          </p:cNvSpPr>
          <p:nvPr>
            <p:ph idx="1"/>
          </p:nvPr>
        </p:nvSpPr>
        <p:spPr>
          <a:xfrm>
            <a:off x="275555" y="2004957"/>
            <a:ext cx="11351586" cy="4090209"/>
          </a:xfrm>
          <a:prstGeom prst="rect">
            <a:avLst/>
          </a:prstGeom>
        </p:spPr>
        <p:txBody>
          <a:bodyPr>
            <a:normAutofit fontScale="55000" lnSpcReduction="20000"/>
          </a:bodyPr>
          <a:lstStyle/>
          <a:p>
            <a:pPr fontAlgn="base"/>
            <a:r>
              <a:rPr lang="en-US" sz="3200" dirty="0">
                <a:solidFill>
                  <a:srgbClr val="002060"/>
                </a:solidFill>
                <a:latin typeface="Calibri" panose="020F0502020204030204"/>
              </a:rPr>
              <a:t>Occupancy – costs of renting/maintaining a building and utilities needed to carry out an award​</a:t>
            </a:r>
          </a:p>
          <a:p>
            <a:pPr fontAlgn="base"/>
            <a:r>
              <a:rPr lang="en-US" sz="3200" dirty="0">
                <a:solidFill>
                  <a:srgbClr val="002060"/>
                </a:solidFill>
                <a:latin typeface="Calibri" panose="020F0502020204030204"/>
              </a:rPr>
              <a:t>Research and Development – costs towards the innovation, introduction, and improvement of products and services​</a:t>
            </a:r>
          </a:p>
          <a:p>
            <a:pPr fontAlgn="base"/>
            <a:r>
              <a:rPr lang="en-US" sz="3200" dirty="0">
                <a:solidFill>
                  <a:srgbClr val="002060"/>
                </a:solidFill>
                <a:latin typeface="Calibri" panose="020F0502020204030204"/>
              </a:rPr>
              <a:t>Telecommunications – costs incurred for telecommunications and video surveillances services or equipment such as phones, internet, and cloud services​</a:t>
            </a:r>
          </a:p>
          <a:p>
            <a:pPr fontAlgn="base"/>
            <a:r>
              <a:rPr lang="en-US" sz="3200" dirty="0">
                <a:solidFill>
                  <a:srgbClr val="002060"/>
                </a:solidFill>
                <a:latin typeface="Calibri" panose="020F0502020204030204"/>
              </a:rPr>
              <a:t>Training and Education – costs incurred for training and education provided for employee development ​</a:t>
            </a:r>
          </a:p>
          <a:p>
            <a:pPr fontAlgn="base"/>
            <a:r>
              <a:rPr lang="en-US" sz="3200" dirty="0">
                <a:solidFill>
                  <a:srgbClr val="002060"/>
                </a:solidFill>
                <a:latin typeface="Calibri" panose="020F0502020204030204"/>
              </a:rPr>
              <a:t>Direct Administration – costs that can be identified specifically with a particular final cost objective​</a:t>
            </a:r>
          </a:p>
          <a:p>
            <a:pPr fontAlgn="base"/>
            <a:r>
              <a:rPr lang="en-US" sz="3200" dirty="0">
                <a:solidFill>
                  <a:srgbClr val="002060"/>
                </a:solidFill>
                <a:latin typeface="Calibri" panose="020F0502020204030204"/>
              </a:rPr>
              <a:t>Miscellaneous – costs that do not fall under into any other category listed; be specific!​</a:t>
            </a:r>
          </a:p>
          <a:p>
            <a:pPr fontAlgn="base"/>
            <a:r>
              <a:rPr lang="en-US" sz="3200" dirty="0">
                <a:solidFill>
                  <a:srgbClr val="002060"/>
                </a:solidFill>
                <a:latin typeface="Calibri" panose="020F0502020204030204"/>
              </a:rPr>
              <a:t>Direct Training - costs incurred  for training leading to jobs in demand occupations​</a:t>
            </a:r>
          </a:p>
          <a:p>
            <a:pPr fontAlgn="base"/>
            <a:r>
              <a:rPr lang="en-US" sz="3200" dirty="0">
                <a:solidFill>
                  <a:srgbClr val="002060"/>
                </a:solidFill>
                <a:latin typeface="Calibri" panose="020F0502020204030204"/>
              </a:rPr>
              <a:t>Work Based Training - includes on-the-job training, customized training, work experience/internships, transition jobs, and incumbent worker training ​</a:t>
            </a:r>
          </a:p>
          <a:p>
            <a:pPr fontAlgn="base"/>
            <a:r>
              <a:rPr lang="en-US" sz="3200" dirty="0">
                <a:solidFill>
                  <a:srgbClr val="002060"/>
                </a:solidFill>
                <a:latin typeface="Calibri" panose="020F0502020204030204"/>
              </a:rPr>
              <a:t>Other Program - costs related to providing services to participants​</a:t>
            </a:r>
          </a:p>
          <a:p>
            <a:pPr fontAlgn="base"/>
            <a:r>
              <a:rPr lang="en-US" sz="3200" dirty="0">
                <a:solidFill>
                  <a:srgbClr val="002060"/>
                </a:solidFill>
                <a:latin typeface="Calibri" panose="020F0502020204030204"/>
              </a:rPr>
              <a:t>Indirect Costs – costs associated with carrying out the project or award that cannot be specifically assigned</a:t>
            </a:r>
          </a:p>
          <a:p>
            <a:endParaRPr lang="en-US" dirty="0"/>
          </a:p>
          <a:p>
            <a:pPr marL="0" indent="0">
              <a:buNone/>
            </a:pPr>
            <a:endParaRPr lang="en-US" dirty="0"/>
          </a:p>
          <a:p>
            <a:endParaRPr lang="en-US" dirty="0"/>
          </a:p>
          <a:p>
            <a:pPr lvl="2"/>
            <a:endParaRPr lang="en-US" dirty="0"/>
          </a:p>
        </p:txBody>
      </p:sp>
    </p:spTree>
    <p:extLst>
      <p:ext uri="{BB962C8B-B14F-4D97-AF65-F5344CB8AC3E}">
        <p14:creationId xmlns:p14="http://schemas.microsoft.com/office/powerpoint/2010/main" val="1818825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764466" y="8834"/>
            <a:ext cx="6880262" cy="1325563"/>
          </a:xfrm>
        </p:spPr>
        <p:txBody>
          <a:bodyPr>
            <a:normAutofit/>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JTED Allowable Costs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pic>
        <p:nvPicPr>
          <p:cNvPr id="19" name="Picture 18">
            <a:extLst>
              <a:ext uri="{FF2B5EF4-FFF2-40B4-BE49-F238E27FC236}">
                <a16:creationId xmlns:a16="http://schemas.microsoft.com/office/drawing/2014/main" id="{92707698-AF26-3C69-CAE0-3182B7D119AB}"/>
              </a:ext>
            </a:extLst>
          </p:cNvPr>
          <p:cNvPicPr>
            <a:picLocks noChangeAspect="1"/>
          </p:cNvPicPr>
          <p:nvPr/>
        </p:nvPicPr>
        <p:blipFill>
          <a:blip r:embed="rId4"/>
          <a:stretch>
            <a:fillRect/>
          </a:stretch>
        </p:blipFill>
        <p:spPr>
          <a:xfrm>
            <a:off x="1208182" y="1144030"/>
            <a:ext cx="9992829" cy="47281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35143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678914" y="0"/>
            <a:ext cx="6880262"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Allowable Costs § 200.403 </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4" name="Content Placeholder 3">
            <a:extLst>
              <a:ext uri="{FF2B5EF4-FFF2-40B4-BE49-F238E27FC236}">
                <a16:creationId xmlns:a16="http://schemas.microsoft.com/office/drawing/2014/main" id="{9003D2C3-9E9B-CA18-8721-3A4BDB5FA740}"/>
              </a:ext>
            </a:extLst>
          </p:cNvPr>
          <p:cNvSpPr>
            <a:spLocks noGrp="1"/>
          </p:cNvSpPr>
          <p:nvPr>
            <p:ph idx="1"/>
          </p:nvPr>
        </p:nvSpPr>
        <p:spPr>
          <a:xfrm>
            <a:off x="687776" y="1432220"/>
            <a:ext cx="10515600" cy="4351338"/>
          </a:xfrm>
        </p:spPr>
        <p:txBody>
          <a:bodyPr>
            <a:normAutofit fontScale="70000" lnSpcReduction="20000"/>
          </a:bodyPr>
          <a:lstStyle/>
          <a:p>
            <a:pPr marL="0" indent="0">
              <a:buNone/>
            </a:pPr>
            <a:r>
              <a:rPr lang="en-US" sz="2900" b="1" dirty="0">
                <a:solidFill>
                  <a:srgbClr val="002060"/>
                </a:solidFill>
                <a:latin typeface="Calibri" panose="020F0502020204030204"/>
              </a:rPr>
              <a:t>Factors affecting allowability of costs:</a:t>
            </a:r>
          </a:p>
          <a:p>
            <a:r>
              <a:rPr lang="en-US" sz="2900" dirty="0">
                <a:solidFill>
                  <a:srgbClr val="002060"/>
                </a:solidFill>
                <a:latin typeface="Calibri" panose="020F0502020204030204"/>
              </a:rPr>
              <a:t>Be necessary and reasonable for the performance of the Federal award and be allocable under the Federal Cost Principles.</a:t>
            </a:r>
          </a:p>
          <a:p>
            <a:r>
              <a:rPr lang="en-US" sz="2900" dirty="0">
                <a:solidFill>
                  <a:srgbClr val="002060"/>
                </a:solidFill>
                <a:latin typeface="Calibri" panose="020F0502020204030204"/>
              </a:rPr>
              <a:t>Conform to any limitations or exclusions set forth in these principles or in the Federal award as to types or amount of cost items.</a:t>
            </a:r>
          </a:p>
          <a:p>
            <a:r>
              <a:rPr lang="en-US" sz="2900" dirty="0">
                <a:solidFill>
                  <a:srgbClr val="002060"/>
                </a:solidFill>
                <a:latin typeface="Calibri" panose="020F0502020204030204"/>
              </a:rPr>
              <a:t>Be consistent with policies and procedures that apply uniformly to both federally-financed and other activities of the non-Federal entity.</a:t>
            </a:r>
          </a:p>
          <a:p>
            <a:r>
              <a:rPr lang="en-US" sz="2900" dirty="0">
                <a:solidFill>
                  <a:srgbClr val="002060"/>
                </a:solidFill>
                <a:latin typeface="Calibri" panose="020F0502020204030204"/>
              </a:rPr>
              <a:t>Be accorded consistent treatment.  A cost may not be assigned to a Federal award as a direct cost if any other cost incurred for the same purpose in like circumstances has been allocated to the Federal award as an indirect cost.</a:t>
            </a:r>
          </a:p>
          <a:p>
            <a:r>
              <a:rPr lang="en-US" sz="2900" dirty="0">
                <a:solidFill>
                  <a:srgbClr val="002060"/>
                </a:solidFill>
                <a:latin typeface="Calibri" panose="020F0502020204030204"/>
              </a:rPr>
              <a:t>Be determined in accordance with generally accepted accounting principles (GAAP), except, for state and local governments and Indian tribes only, as otherwise provided for in this Part.</a:t>
            </a:r>
          </a:p>
          <a:p>
            <a:r>
              <a:rPr lang="en-US" sz="2900" dirty="0">
                <a:solidFill>
                  <a:srgbClr val="002060"/>
                </a:solidFill>
                <a:latin typeface="Calibri" panose="020F0502020204030204"/>
              </a:rPr>
              <a:t>Not be included as a cost or used to meet cost sharing or matching requirements of any other federally financed program in either the current or a prior period.</a:t>
            </a:r>
          </a:p>
          <a:p>
            <a:r>
              <a:rPr lang="en-US" sz="2900" dirty="0">
                <a:solidFill>
                  <a:srgbClr val="002060"/>
                </a:solidFill>
                <a:latin typeface="Calibri" panose="020F0502020204030204"/>
              </a:rPr>
              <a:t>Be adequately documented.</a:t>
            </a:r>
          </a:p>
          <a:p>
            <a:endParaRPr lang="en-US" dirty="0"/>
          </a:p>
        </p:txBody>
      </p:sp>
    </p:spTree>
    <p:extLst>
      <p:ext uri="{BB962C8B-B14F-4D97-AF65-F5344CB8AC3E}">
        <p14:creationId xmlns:p14="http://schemas.microsoft.com/office/powerpoint/2010/main" val="2922041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626242" y="18255"/>
            <a:ext cx="7155711"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Reasonable Costs § 200.404 </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6" name="Content Placeholder 11">
            <a:extLst>
              <a:ext uri="{FF2B5EF4-FFF2-40B4-BE49-F238E27FC236}">
                <a16:creationId xmlns:a16="http://schemas.microsoft.com/office/drawing/2014/main" id="{D605E0CE-1FB8-1D8D-E49B-1772FFAFA66A}"/>
              </a:ext>
            </a:extLst>
          </p:cNvPr>
          <p:cNvSpPr>
            <a:spLocks noGrp="1"/>
          </p:cNvSpPr>
          <p:nvPr>
            <p:ph idx="1"/>
          </p:nvPr>
        </p:nvSpPr>
        <p:spPr>
          <a:xfrm>
            <a:off x="104174" y="1299235"/>
            <a:ext cx="11968222" cy="5346117"/>
          </a:xfrm>
          <a:prstGeom prst="rect">
            <a:avLst/>
          </a:prstGeom>
        </p:spPr>
        <p:txBody>
          <a:bodyPr>
            <a:noAutofit/>
          </a:bodyPr>
          <a:lstStyle/>
          <a:p>
            <a:pPr marL="0" indent="0">
              <a:buFont typeface="Arial" panose="020B0604020202020204" pitchFamily="34" charset="0"/>
              <a:buNone/>
            </a:pPr>
            <a:r>
              <a:rPr lang="en-US" sz="2000" dirty="0">
                <a:solidFill>
                  <a:srgbClr val="002060"/>
                </a:solidFill>
                <a:latin typeface="Calibri" panose="020F0502020204030204"/>
              </a:rPr>
              <a:t>A cost is reasonable if, in its nature and amount, it does not exceed that which would be incurred by a prudent person under the circumstances prevailing at the time the decision was made to incur the cost. The question of reasonableness is particularly important when the non-Federal entity is predominantly federally-funded. In determining reasonableness of a given cost, consideration must be given to:</a:t>
            </a:r>
          </a:p>
          <a:p>
            <a:r>
              <a:rPr lang="en-US" sz="2000" dirty="0">
                <a:solidFill>
                  <a:srgbClr val="002060"/>
                </a:solidFill>
                <a:latin typeface="Calibri" panose="020F0502020204030204"/>
              </a:rPr>
              <a:t>Whether the cost is of a type generally recognized as ordinary and necessary for the operation of the non- Federal entity or the proper and efficient performance of the Federal award.</a:t>
            </a:r>
          </a:p>
          <a:p>
            <a:r>
              <a:rPr lang="en-US" sz="2000" dirty="0">
                <a:solidFill>
                  <a:srgbClr val="002060"/>
                </a:solidFill>
                <a:latin typeface="Calibri" panose="020F0502020204030204"/>
              </a:rPr>
              <a:t>The restraints or requirements imposed by such factors as: sound business practices; arm’s-length bargaining; Federal, state and other laws and regulations; and terms and conditions of the Federal award.</a:t>
            </a:r>
          </a:p>
          <a:p>
            <a:r>
              <a:rPr lang="en-US" sz="2000" dirty="0">
                <a:solidFill>
                  <a:srgbClr val="002060"/>
                </a:solidFill>
                <a:latin typeface="Calibri" panose="020F0502020204030204"/>
              </a:rPr>
              <a:t>Market prices for comparable goods or services for the geographic area.</a:t>
            </a:r>
          </a:p>
          <a:p>
            <a:r>
              <a:rPr lang="en-US" sz="2000" dirty="0">
                <a:solidFill>
                  <a:srgbClr val="002060"/>
                </a:solidFill>
                <a:latin typeface="Calibri" panose="020F0502020204030204"/>
              </a:rPr>
              <a:t>Whether the individuals concerned acted with prudence in the circumstances considering their responsibilities to the non-Federal entity, its employees, where applicable its students or membership, the public at large, and the Federal government.</a:t>
            </a:r>
          </a:p>
          <a:p>
            <a:r>
              <a:rPr lang="en-US" sz="2000" dirty="0">
                <a:solidFill>
                  <a:srgbClr val="002060"/>
                </a:solidFill>
                <a:latin typeface="Calibri" panose="020F0502020204030204"/>
              </a:rPr>
              <a:t>Whether the non-Federal entity significantly deviates from its established practices and policies regarding the incurrence of costs, which may unjustifiably increase the Federal award’s cost.</a:t>
            </a:r>
          </a:p>
        </p:txBody>
      </p:sp>
    </p:spTree>
    <p:extLst>
      <p:ext uri="{BB962C8B-B14F-4D97-AF65-F5344CB8AC3E}">
        <p14:creationId xmlns:p14="http://schemas.microsoft.com/office/powerpoint/2010/main" val="2838457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753834" y="0"/>
            <a:ext cx="6880262"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Allocable Costs § 200.405</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5" name="Content Placeholder 11">
            <a:extLst>
              <a:ext uri="{FF2B5EF4-FFF2-40B4-BE49-F238E27FC236}">
                <a16:creationId xmlns:a16="http://schemas.microsoft.com/office/drawing/2014/main" id="{EF944C33-8EA4-CCCD-4AB7-53C2184B46A1}"/>
              </a:ext>
            </a:extLst>
          </p:cNvPr>
          <p:cNvSpPr>
            <a:spLocks noGrp="1"/>
          </p:cNvSpPr>
          <p:nvPr>
            <p:ph idx="1"/>
          </p:nvPr>
        </p:nvSpPr>
        <p:spPr>
          <a:xfrm>
            <a:off x="187124" y="1556601"/>
            <a:ext cx="11817752" cy="3744797"/>
          </a:xfrm>
          <a:prstGeom prst="rect">
            <a:avLst/>
          </a:prstGeom>
        </p:spPr>
        <p:txBody>
          <a:bodyPr>
            <a:noAutofit/>
          </a:bodyPr>
          <a:lstStyle/>
          <a:p>
            <a:r>
              <a:rPr lang="en-US" sz="2000" dirty="0">
                <a:solidFill>
                  <a:srgbClr val="002060"/>
                </a:solidFill>
                <a:latin typeface="Calibri" panose="020F0502020204030204"/>
              </a:rPr>
              <a:t>A cost is allocable to a particular Federal award or other cost objective if the goods or services involved are chargeable or assignable to that Federal award or cost objective in accordance with relative benefits received. This standard is met if the cost:</a:t>
            </a:r>
          </a:p>
          <a:p>
            <a:pPr lvl="1"/>
            <a:r>
              <a:rPr lang="en-US" sz="2000" dirty="0">
                <a:solidFill>
                  <a:srgbClr val="002060"/>
                </a:solidFill>
                <a:latin typeface="Calibri" panose="020F0502020204030204"/>
              </a:rPr>
              <a:t>Is incurred specifically for the Federal award; </a:t>
            </a:r>
          </a:p>
          <a:p>
            <a:pPr lvl="1"/>
            <a:r>
              <a:rPr lang="en-US" sz="2000" dirty="0">
                <a:solidFill>
                  <a:srgbClr val="002060"/>
                </a:solidFill>
                <a:latin typeface="Calibri" panose="020F0502020204030204"/>
              </a:rPr>
              <a:t>Benefits both the Federal award and other work of the non-Federal entity and can be distributed in proportions that may be approximated using reasonable methods; and</a:t>
            </a:r>
          </a:p>
          <a:p>
            <a:pPr lvl="1"/>
            <a:r>
              <a:rPr lang="en-US" sz="2000" dirty="0">
                <a:solidFill>
                  <a:srgbClr val="002060"/>
                </a:solidFill>
                <a:latin typeface="Calibri" panose="020F0502020204030204"/>
              </a:rPr>
              <a:t>Is necessary to the overall operation of the non-Federal entity and is assignable in part to the Federal award in accordance with the principles in this subpart.</a:t>
            </a:r>
          </a:p>
          <a:p>
            <a:r>
              <a:rPr lang="en-US" sz="2000" dirty="0">
                <a:solidFill>
                  <a:srgbClr val="002060"/>
                </a:solidFill>
                <a:latin typeface="Calibri" panose="020F0502020204030204"/>
              </a:rPr>
              <a:t>All activities which benefit from the non-Federal entity’s indirect (F&amp;A) cost, including unallowable activities and donated services by the non-Federal entity or third parties, will receive an appropriate allocation of indirect costs.</a:t>
            </a:r>
          </a:p>
          <a:p>
            <a:endParaRPr lang="en-US" sz="900" dirty="0"/>
          </a:p>
        </p:txBody>
      </p:sp>
    </p:spTree>
    <p:extLst>
      <p:ext uri="{BB962C8B-B14F-4D97-AF65-F5344CB8AC3E}">
        <p14:creationId xmlns:p14="http://schemas.microsoft.com/office/powerpoint/2010/main" val="4127355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678914" y="-3162"/>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Types of Costs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6" name="TextBox 5">
            <a:extLst>
              <a:ext uri="{FF2B5EF4-FFF2-40B4-BE49-F238E27FC236}">
                <a16:creationId xmlns:a16="http://schemas.microsoft.com/office/drawing/2014/main" id="{AB783F70-A63B-96BF-6BB2-C7ACC9F54F39}"/>
              </a:ext>
            </a:extLst>
          </p:cNvPr>
          <p:cNvSpPr txBox="1"/>
          <p:nvPr/>
        </p:nvSpPr>
        <p:spPr>
          <a:xfrm>
            <a:off x="590107" y="1382286"/>
            <a:ext cx="6326372" cy="4093428"/>
          </a:xfrm>
          <a:prstGeom prst="rect">
            <a:avLst/>
          </a:prstGeom>
          <a:noFill/>
        </p:spPr>
        <p:txBody>
          <a:bodyPr wrap="square">
            <a:spAutoFit/>
          </a:bodyPr>
          <a:lstStyle/>
          <a:p>
            <a:pPr marL="342900" indent="-342900">
              <a:buFont typeface="Arial" panose="020B0604020202020204" pitchFamily="34" charset="0"/>
              <a:buChar char="•"/>
            </a:pPr>
            <a:r>
              <a:rPr lang="en-US" sz="2000" b="1" dirty="0">
                <a:solidFill>
                  <a:srgbClr val="002060"/>
                </a:solidFill>
                <a:latin typeface="Calibri" panose="020F0502020204030204"/>
              </a:rPr>
              <a:t>Direct costs:  </a:t>
            </a:r>
            <a:r>
              <a:rPr lang="en-US" sz="2000" dirty="0">
                <a:solidFill>
                  <a:srgbClr val="002060"/>
                </a:solidFill>
                <a:latin typeface="Calibri" panose="020F0502020204030204"/>
              </a:rPr>
              <a:t>Costs that can be identified specifically with a particular final cost objective, such as a Federal award, or other internally or externally funded activity, or that can be directly assigned to such activities relatively easily with a high degree of accuracy. § 200.413 </a:t>
            </a:r>
          </a:p>
          <a:p>
            <a:endParaRPr lang="en-US" sz="2000" dirty="0">
              <a:solidFill>
                <a:srgbClr val="002060"/>
              </a:solidFill>
              <a:latin typeface="Calibri" panose="020F0502020204030204"/>
            </a:endParaRPr>
          </a:p>
          <a:p>
            <a:pPr marL="342900" indent="-342900">
              <a:buFont typeface="Arial" panose="020B0604020202020204" pitchFamily="34" charset="0"/>
              <a:buChar char="•"/>
            </a:pPr>
            <a:r>
              <a:rPr lang="en-US" sz="2000" b="1" dirty="0">
                <a:solidFill>
                  <a:srgbClr val="002060"/>
                </a:solidFill>
                <a:latin typeface="Calibri" panose="020F0502020204030204"/>
              </a:rPr>
              <a:t>Indirect Costs </a:t>
            </a:r>
            <a:r>
              <a:rPr lang="en-US" sz="2000" dirty="0">
                <a:solidFill>
                  <a:srgbClr val="002060"/>
                </a:solidFill>
                <a:latin typeface="Calibri" panose="020F0502020204030204"/>
              </a:rPr>
              <a:t>(Facilities and Administration): Costs incurred for a common or joint purpose benefitting more than one cost objective, and not readily assignable to the cost objectives specifically benefitted, without effort disproportionate to the results achieved. § 200.456</a:t>
            </a:r>
          </a:p>
        </p:txBody>
      </p:sp>
      <p:pic>
        <p:nvPicPr>
          <p:cNvPr id="9" name="Picture 8" descr="A picture containing calendar&#10;&#10;Description automatically generated">
            <a:extLst>
              <a:ext uri="{FF2B5EF4-FFF2-40B4-BE49-F238E27FC236}">
                <a16:creationId xmlns:a16="http://schemas.microsoft.com/office/drawing/2014/main" id="{60D56878-56FA-EB03-034D-24600B3E3AA9}"/>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874202" y="2187943"/>
            <a:ext cx="2926080" cy="2066544"/>
          </a:xfrm>
          <a:prstGeom prst="roundRect">
            <a:avLst>
              <a:gd name="adj" fmla="val 4167"/>
            </a:avLst>
          </a:prstGeom>
          <a:solidFill>
            <a:srgbClr val="FFFFFF"/>
          </a:solidFill>
          <a:ln w="76200" cap="sq">
            <a:solidFill>
              <a:srgbClr val="EAEAEA"/>
            </a:solidFill>
            <a:miter lim="800000"/>
          </a:ln>
          <a:effectLst>
            <a:outerShdw blurRad="266700" dist="88900" dir="1560000" sx="106000" sy="106000" algn="ctr" rotWithShape="0">
              <a:schemeClr val="accent6">
                <a:lumMod val="75000"/>
              </a:schemeClr>
            </a:outerShdw>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0133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678914" y="-48572"/>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Partnerships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2" name="Diagram 1">
            <a:extLst>
              <a:ext uri="{FF2B5EF4-FFF2-40B4-BE49-F238E27FC236}">
                <a16:creationId xmlns:a16="http://schemas.microsoft.com/office/drawing/2014/main" id="{AA861B85-E71E-EB72-0C19-69F89BB65057}"/>
              </a:ext>
            </a:extLst>
          </p:cNvPr>
          <p:cNvGraphicFramePr/>
          <p:nvPr>
            <p:extLst>
              <p:ext uri="{D42A27DB-BD31-4B8C-83A1-F6EECF244321}">
                <p14:modId xmlns:p14="http://schemas.microsoft.com/office/powerpoint/2010/main" val="2605277989"/>
              </p:ext>
            </p:extLst>
          </p:nvPr>
        </p:nvGraphicFramePr>
        <p:xfrm>
          <a:off x="6305107" y="919391"/>
          <a:ext cx="5580849" cy="48258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AB417AE7-09EA-E32B-668D-C30FFCAD6AC3}"/>
              </a:ext>
            </a:extLst>
          </p:cNvPr>
          <p:cNvSpPr/>
          <p:nvPr/>
        </p:nvSpPr>
        <p:spPr>
          <a:xfrm>
            <a:off x="241398" y="761785"/>
            <a:ext cx="6816349" cy="1877437"/>
          </a:xfrm>
          <a:prstGeom prst="rect">
            <a:avLst/>
          </a:prstGeom>
        </p:spPr>
        <p:txBody>
          <a:bodyPr wrap="square" lIns="91440" tIns="45720" rIns="91440" bIns="45720" anchor="t">
            <a:spAutoFit/>
          </a:bodyPr>
          <a:lstStyle/>
          <a:p>
            <a:r>
              <a:rPr lang="en-US" b="1" dirty="0">
                <a:solidFill>
                  <a:srgbClr val="002060"/>
                </a:solidFill>
                <a:latin typeface="Calibri" panose="020F0502020204030204"/>
              </a:rPr>
              <a:t>Eligible Entities</a:t>
            </a:r>
          </a:p>
          <a:p>
            <a:pPr marL="285750" indent="-285750">
              <a:buFont typeface="Arial" panose="020B0604020202020204" pitchFamily="34" charset="0"/>
              <a:buChar char="•"/>
            </a:pPr>
            <a:r>
              <a:rPr lang="en-US" sz="1600" dirty="0">
                <a:solidFill>
                  <a:srgbClr val="002060"/>
                </a:solidFill>
                <a:latin typeface="Calibri" panose="020F0502020204030204"/>
              </a:rPr>
              <a:t>The lead entity of a CoC organization</a:t>
            </a:r>
          </a:p>
          <a:p>
            <a:pPr marL="285750" indent="-285750">
              <a:buFont typeface="Arial" panose="020B0604020202020204" pitchFamily="34" charset="0"/>
              <a:buChar char="•"/>
            </a:pPr>
            <a:r>
              <a:rPr lang="en-US" sz="1600" dirty="0">
                <a:solidFill>
                  <a:srgbClr val="002060"/>
                </a:solidFill>
                <a:latin typeface="Calibri" panose="020F0502020204030204"/>
              </a:rPr>
              <a:t>Local Workforce Innovation Area (LWIA)that administer the Workforce Innovation and Opportunity Act ("WIOA") </a:t>
            </a:r>
          </a:p>
          <a:p>
            <a:pPr marL="285750" indent="-285750">
              <a:buFont typeface="Arial" panose="020B0604020202020204" pitchFamily="34" charset="0"/>
              <a:buChar char="•"/>
            </a:pPr>
            <a:r>
              <a:rPr lang="en-US" sz="1600" dirty="0">
                <a:solidFill>
                  <a:srgbClr val="002060"/>
                </a:solidFill>
                <a:latin typeface="Calibri" panose="020F0502020204030204"/>
              </a:rPr>
              <a:t>Note: CoC administrative entities that are government entities are NOT eligible to be the lead applicant.  WIOA administrative entities that are government entities are eligible to apply</a:t>
            </a:r>
          </a:p>
        </p:txBody>
      </p:sp>
      <p:sp>
        <p:nvSpPr>
          <p:cNvPr id="6" name="TextBox 5">
            <a:extLst>
              <a:ext uri="{FF2B5EF4-FFF2-40B4-BE49-F238E27FC236}">
                <a16:creationId xmlns:a16="http://schemas.microsoft.com/office/drawing/2014/main" id="{3D8995FA-A67D-3756-E9E1-48F07018B72E}"/>
              </a:ext>
            </a:extLst>
          </p:cNvPr>
          <p:cNvSpPr txBox="1"/>
          <p:nvPr/>
        </p:nvSpPr>
        <p:spPr>
          <a:xfrm>
            <a:off x="179254" y="2579906"/>
            <a:ext cx="6816349" cy="4278094"/>
          </a:xfrm>
          <a:prstGeom prst="rect">
            <a:avLst/>
          </a:prstGeom>
          <a:noFill/>
        </p:spPr>
        <p:txBody>
          <a:bodyPr wrap="square">
            <a:spAutoFit/>
          </a:bodyPr>
          <a:lstStyle/>
          <a:p>
            <a:r>
              <a:rPr lang="en-US" b="1" dirty="0">
                <a:solidFill>
                  <a:srgbClr val="002060"/>
                </a:solidFill>
                <a:latin typeface="Calibri" panose="020F0502020204030204"/>
              </a:rPr>
              <a:t>Partnerships</a:t>
            </a:r>
          </a:p>
          <a:p>
            <a:r>
              <a:rPr lang="en-US" sz="1600" dirty="0">
                <a:solidFill>
                  <a:srgbClr val="002060"/>
                </a:solidFill>
                <a:latin typeface="Calibri" panose="020F0502020204030204"/>
              </a:rPr>
              <a:t>At a minimum, the pilot programs must have a partnership between the lead agency of the COC in the area, the Local Workforce Innovation Area(s) ("LWIA"), and one or more organizations that operate an RRH program or shelter in the area. </a:t>
            </a:r>
          </a:p>
          <a:p>
            <a:endParaRPr lang="en-US" sz="1600" dirty="0">
              <a:solidFill>
                <a:srgbClr val="002060"/>
              </a:solidFill>
              <a:latin typeface="Calibri" panose="020F0502020204030204"/>
            </a:endParaRPr>
          </a:p>
          <a:p>
            <a:r>
              <a:rPr lang="en-US" sz="1600" dirty="0">
                <a:solidFill>
                  <a:srgbClr val="002060"/>
                </a:solidFill>
                <a:latin typeface="Calibri" panose="020F0502020204030204"/>
              </a:rPr>
              <a:t>This must be demonstrated through a Memorandum of Understanding (MOU) or a </a:t>
            </a:r>
            <a:r>
              <a:rPr lang="en-US" sz="1600" b="1" dirty="0">
                <a:solidFill>
                  <a:srgbClr val="002060"/>
                </a:solidFill>
                <a:latin typeface="Calibri" panose="020F0502020204030204"/>
              </a:rPr>
              <a:t>commitment letter </a:t>
            </a:r>
            <a:r>
              <a:rPr lang="en-US" sz="1600" dirty="0">
                <a:solidFill>
                  <a:srgbClr val="002060"/>
                </a:solidFill>
                <a:latin typeface="Calibri" panose="020F0502020204030204"/>
              </a:rPr>
              <a:t>that expresses the intent to develop a robust MOU during the planning period.  The MOU should identify roles and responsibilities, timelines, referral processes, reimbursement processes (if applicable), and how the entities will jointly share responsibility for the success and sustainability of the pilot program. </a:t>
            </a:r>
          </a:p>
          <a:p>
            <a:endParaRPr lang="en-US" sz="1600" dirty="0">
              <a:solidFill>
                <a:srgbClr val="002060"/>
              </a:solidFill>
              <a:latin typeface="Calibri" panose="020F0502020204030204"/>
            </a:endParaRPr>
          </a:p>
          <a:p>
            <a:r>
              <a:rPr lang="en-US" sz="1600" dirty="0">
                <a:solidFill>
                  <a:srgbClr val="002060"/>
                </a:solidFill>
                <a:latin typeface="Calibri" panose="020F0502020204030204"/>
              </a:rPr>
              <a:t>Partnerships should also be established with other organizations that are necessary for the success of the program, including community-based organizations that provide additional support or other services. </a:t>
            </a:r>
          </a:p>
          <a:p>
            <a:endParaRPr lang="en-US" sz="1600" dirty="0"/>
          </a:p>
        </p:txBody>
      </p:sp>
    </p:spTree>
    <p:extLst>
      <p:ext uri="{BB962C8B-B14F-4D97-AF65-F5344CB8AC3E}">
        <p14:creationId xmlns:p14="http://schemas.microsoft.com/office/powerpoint/2010/main" val="1406940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1749815" y="-3162"/>
            <a:ext cx="8950841"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Uniform Budget Template Outline</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6" name="TextBox 5">
            <a:extLst>
              <a:ext uri="{FF2B5EF4-FFF2-40B4-BE49-F238E27FC236}">
                <a16:creationId xmlns:a16="http://schemas.microsoft.com/office/drawing/2014/main" id="{047B2E9A-6179-A925-D2EE-48490DC4C69C}"/>
              </a:ext>
            </a:extLst>
          </p:cNvPr>
          <p:cNvSpPr txBox="1"/>
          <p:nvPr/>
        </p:nvSpPr>
        <p:spPr>
          <a:xfrm>
            <a:off x="6655909" y="1637889"/>
            <a:ext cx="5225142" cy="3477875"/>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02060"/>
                </a:solidFill>
                <a:latin typeface="Calibri" panose="020F0502020204030204"/>
              </a:rPr>
              <a:t>Instructions</a:t>
            </a:r>
          </a:p>
          <a:p>
            <a:pPr marL="342900" indent="-342900">
              <a:buFont typeface="Arial" panose="020B0604020202020204" pitchFamily="34" charset="0"/>
              <a:buChar char="•"/>
            </a:pPr>
            <a:r>
              <a:rPr lang="en-US" sz="2000" b="1" dirty="0">
                <a:solidFill>
                  <a:srgbClr val="002060"/>
                </a:solidFill>
                <a:latin typeface="Calibri" panose="020F0502020204030204"/>
              </a:rPr>
              <a:t>Section A – Grant Funds</a:t>
            </a:r>
          </a:p>
          <a:p>
            <a:pPr lvl="1"/>
            <a:r>
              <a:rPr lang="en-US" sz="2000" dirty="0">
                <a:solidFill>
                  <a:srgbClr val="002060"/>
                </a:solidFill>
                <a:latin typeface="Calibri" panose="020F0502020204030204"/>
              </a:rPr>
              <a:t>Summary</a:t>
            </a:r>
          </a:p>
          <a:p>
            <a:pPr lvl="1"/>
            <a:r>
              <a:rPr lang="en-US" sz="2000" dirty="0">
                <a:solidFill>
                  <a:srgbClr val="002060"/>
                </a:solidFill>
                <a:latin typeface="Calibri" panose="020F0502020204030204"/>
              </a:rPr>
              <a:t>Indirect Cost Rate Information</a:t>
            </a:r>
          </a:p>
          <a:p>
            <a:pPr marL="342900" indent="-342900">
              <a:buFont typeface="Arial" panose="020B0604020202020204" pitchFamily="34" charset="0"/>
              <a:buChar char="•"/>
            </a:pPr>
            <a:r>
              <a:rPr lang="en-US" sz="2000" b="1" dirty="0">
                <a:solidFill>
                  <a:srgbClr val="002060"/>
                </a:solidFill>
                <a:latin typeface="Calibri" panose="020F0502020204030204"/>
              </a:rPr>
              <a:t>Section B Match</a:t>
            </a:r>
          </a:p>
          <a:p>
            <a:pPr lvl="1"/>
            <a:r>
              <a:rPr lang="en-US" sz="2000" dirty="0">
                <a:solidFill>
                  <a:srgbClr val="002060"/>
                </a:solidFill>
                <a:latin typeface="Calibri" panose="020F0502020204030204"/>
              </a:rPr>
              <a:t>Cash </a:t>
            </a:r>
          </a:p>
          <a:p>
            <a:pPr lvl="1"/>
            <a:r>
              <a:rPr lang="en-US" sz="2000" dirty="0">
                <a:solidFill>
                  <a:srgbClr val="002060"/>
                </a:solidFill>
                <a:latin typeface="Calibri" panose="020F0502020204030204"/>
              </a:rPr>
              <a:t>In-Kind</a:t>
            </a:r>
          </a:p>
          <a:p>
            <a:pPr lvl="1"/>
            <a:r>
              <a:rPr lang="en-US" sz="2000" dirty="0">
                <a:solidFill>
                  <a:srgbClr val="002060"/>
                </a:solidFill>
                <a:latin typeface="Calibri" panose="020F0502020204030204"/>
              </a:rPr>
              <a:t>Leverage</a:t>
            </a:r>
          </a:p>
          <a:p>
            <a:pPr marL="342900" indent="-342900">
              <a:buFont typeface="Arial" panose="020B0604020202020204" pitchFamily="34" charset="0"/>
              <a:buChar char="•"/>
            </a:pPr>
            <a:r>
              <a:rPr lang="en-US" sz="2000" dirty="0">
                <a:solidFill>
                  <a:srgbClr val="002060"/>
                </a:solidFill>
                <a:latin typeface="Calibri" panose="020F0502020204030204"/>
              </a:rPr>
              <a:t>Certification</a:t>
            </a:r>
          </a:p>
          <a:p>
            <a:pPr marL="342900" indent="-342900">
              <a:buFont typeface="Arial" panose="020B0604020202020204" pitchFamily="34" charset="0"/>
              <a:buChar char="•"/>
            </a:pPr>
            <a:r>
              <a:rPr lang="en-US" sz="2000" dirty="0">
                <a:solidFill>
                  <a:srgbClr val="002060"/>
                </a:solidFill>
                <a:latin typeface="Calibri" panose="020F0502020204030204"/>
              </a:rPr>
              <a:t>FFATA Data Collection</a:t>
            </a:r>
          </a:p>
          <a:p>
            <a:pPr marL="342900" indent="-342900">
              <a:buFont typeface="Arial" panose="020B0604020202020204" pitchFamily="34" charset="0"/>
              <a:buChar char="•"/>
            </a:pPr>
            <a:r>
              <a:rPr lang="en-US" sz="2000" b="1" dirty="0">
                <a:solidFill>
                  <a:srgbClr val="002060"/>
                </a:solidFill>
                <a:latin typeface="Calibri" panose="020F0502020204030204"/>
              </a:rPr>
              <a:t>Section C – Budget Worksheet &amp; Narrative</a:t>
            </a:r>
          </a:p>
        </p:txBody>
      </p:sp>
      <p:pic>
        <p:nvPicPr>
          <p:cNvPr id="9" name="Picture 8" descr="Graphical user interface, diagram, icon&#10;&#10;Description automatically generated">
            <a:extLst>
              <a:ext uri="{FF2B5EF4-FFF2-40B4-BE49-F238E27FC236}">
                <a16:creationId xmlns:a16="http://schemas.microsoft.com/office/drawing/2014/main" id="{21C38EA8-6FC1-040B-A9D7-393F0D6D86D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9600" y="1530704"/>
            <a:ext cx="6046309" cy="36372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47161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638628" y="286996"/>
            <a:ext cx="10914743"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Uniform Budget Template Section A: </a:t>
            </a:r>
            <a:b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b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State of Illinois Funds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6" name="TextBox 5">
            <a:extLst>
              <a:ext uri="{FF2B5EF4-FFF2-40B4-BE49-F238E27FC236}">
                <a16:creationId xmlns:a16="http://schemas.microsoft.com/office/drawing/2014/main" id="{0518CDB9-F486-4614-CBE5-AA3BAFA769F5}"/>
              </a:ext>
            </a:extLst>
          </p:cNvPr>
          <p:cNvSpPr txBox="1"/>
          <p:nvPr/>
        </p:nvSpPr>
        <p:spPr>
          <a:xfrm>
            <a:off x="406400" y="2000218"/>
            <a:ext cx="7387771" cy="2862322"/>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02060"/>
                </a:solidFill>
                <a:latin typeface="Calibri" panose="020F0502020204030204"/>
              </a:rPr>
              <a:t>Includes funding that is provided by the state awarding agency regardless if the grant is state or Federally-funded (federal pass-through funds).</a:t>
            </a:r>
          </a:p>
          <a:p>
            <a:pPr marL="342900" indent="-342900">
              <a:buFont typeface="Arial" panose="020B0604020202020204" pitchFamily="34" charset="0"/>
              <a:buChar char="•"/>
            </a:pPr>
            <a:r>
              <a:rPr lang="en-US" sz="2000" dirty="0">
                <a:solidFill>
                  <a:srgbClr val="002060"/>
                </a:solidFill>
                <a:latin typeface="Calibri" panose="020F0502020204030204"/>
              </a:rPr>
              <a:t>The standard budget line-item definitions are consistent with the Uniform Administrative Guidance.</a:t>
            </a:r>
          </a:p>
          <a:p>
            <a:pPr marL="342900" indent="-342900">
              <a:buFont typeface="Arial" panose="020B0604020202020204" pitchFamily="34" charset="0"/>
              <a:buChar char="•"/>
            </a:pPr>
            <a:r>
              <a:rPr lang="en-US" sz="2000" dirty="0">
                <a:solidFill>
                  <a:srgbClr val="002060"/>
                </a:solidFill>
                <a:latin typeface="Calibri" panose="020F0502020204030204"/>
              </a:rPr>
              <a:t>The line items that are not applicable to the grant program are “grayed out”.</a:t>
            </a:r>
          </a:p>
          <a:p>
            <a:pPr marL="342900" indent="-342900">
              <a:buFont typeface="Arial" panose="020B0604020202020204" pitchFamily="34" charset="0"/>
              <a:buChar char="•"/>
            </a:pPr>
            <a:r>
              <a:rPr lang="en-US" sz="2000" dirty="0">
                <a:solidFill>
                  <a:srgbClr val="002060"/>
                </a:solidFill>
                <a:latin typeface="Calibri" panose="020F0502020204030204"/>
              </a:rPr>
              <a:t>The Uniform Budget Template provides a space for Program-Specific line items.</a:t>
            </a:r>
          </a:p>
        </p:txBody>
      </p:sp>
      <p:pic>
        <p:nvPicPr>
          <p:cNvPr id="9" name="Picture 8" descr="A picture containing text, display&#10;&#10;Description automatically generated">
            <a:extLst>
              <a:ext uri="{FF2B5EF4-FFF2-40B4-BE49-F238E27FC236}">
                <a16:creationId xmlns:a16="http://schemas.microsoft.com/office/drawing/2014/main" id="{5D68DE41-D956-B965-5D9C-B71C3C62F1E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95399" y="1894620"/>
            <a:ext cx="3757972" cy="2862322"/>
          </a:xfrm>
          <a:prstGeom prst="roundRect">
            <a:avLst>
              <a:gd name="adj" fmla="val 16667"/>
            </a:avLst>
          </a:prstGeom>
          <a:ln>
            <a:noFill/>
          </a:ln>
          <a:effectLst>
            <a:reflection blurRad="6350" stA="50000" endA="300" endPos="28000" dir="5400000" sy="-100000" algn="bl" rotWithShape="0"/>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02851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1967530" y="0"/>
            <a:ext cx="8802070"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Uniform Grant Agreement - Part I</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6" name="TextBox 5">
            <a:extLst>
              <a:ext uri="{FF2B5EF4-FFF2-40B4-BE49-F238E27FC236}">
                <a16:creationId xmlns:a16="http://schemas.microsoft.com/office/drawing/2014/main" id="{424DE69A-21EE-9C27-88A8-819618690741}"/>
              </a:ext>
            </a:extLst>
          </p:cNvPr>
          <p:cNvSpPr txBox="1"/>
          <p:nvPr/>
        </p:nvSpPr>
        <p:spPr>
          <a:xfrm>
            <a:off x="4232188" y="1480145"/>
            <a:ext cx="8932269" cy="3477875"/>
          </a:xfrm>
          <a:prstGeom prst="rect">
            <a:avLst/>
          </a:prstGeom>
          <a:noFill/>
        </p:spPr>
        <p:txBody>
          <a:bodyPr wrap="square">
            <a:spAutoFit/>
          </a:bodyPr>
          <a:lstStyle/>
          <a:p>
            <a:r>
              <a:rPr lang="en-US" sz="2000" b="1" dirty="0">
                <a:solidFill>
                  <a:srgbClr val="002060"/>
                </a:solidFill>
                <a:latin typeface="Calibri" panose="020F0502020204030204"/>
              </a:rPr>
              <a:t>Article I 	</a:t>
            </a:r>
            <a:r>
              <a:rPr lang="en-US" sz="2000" dirty="0">
                <a:solidFill>
                  <a:srgbClr val="002060"/>
                </a:solidFill>
                <a:latin typeface="Calibri" panose="020F0502020204030204"/>
              </a:rPr>
              <a:t>	Definitions</a:t>
            </a:r>
          </a:p>
          <a:p>
            <a:r>
              <a:rPr lang="en-US" sz="2000" b="1" dirty="0">
                <a:solidFill>
                  <a:srgbClr val="002060"/>
                </a:solidFill>
                <a:latin typeface="Calibri" panose="020F0502020204030204"/>
              </a:rPr>
              <a:t>Article II </a:t>
            </a:r>
            <a:r>
              <a:rPr lang="en-US" sz="2000" dirty="0">
                <a:solidFill>
                  <a:srgbClr val="002060"/>
                </a:solidFill>
                <a:latin typeface="Calibri" panose="020F0502020204030204"/>
              </a:rPr>
              <a:t>	Award Information</a:t>
            </a:r>
          </a:p>
          <a:p>
            <a:r>
              <a:rPr lang="en-US" sz="2000" b="1" dirty="0">
                <a:solidFill>
                  <a:srgbClr val="002060"/>
                </a:solidFill>
                <a:latin typeface="Calibri" panose="020F0502020204030204"/>
              </a:rPr>
              <a:t>Article III 	</a:t>
            </a:r>
            <a:r>
              <a:rPr lang="en-US" sz="2000" dirty="0">
                <a:solidFill>
                  <a:srgbClr val="002060"/>
                </a:solidFill>
                <a:latin typeface="Calibri" panose="020F0502020204030204"/>
              </a:rPr>
              <a:t>Grantee Certifications and Representations</a:t>
            </a:r>
          </a:p>
          <a:p>
            <a:r>
              <a:rPr lang="en-US" sz="2000" b="1" dirty="0">
                <a:solidFill>
                  <a:srgbClr val="002060"/>
                </a:solidFill>
                <a:latin typeface="Calibri" panose="020F0502020204030204"/>
              </a:rPr>
              <a:t>Article IV </a:t>
            </a:r>
            <a:r>
              <a:rPr lang="en-US" sz="2000" dirty="0">
                <a:solidFill>
                  <a:srgbClr val="002060"/>
                </a:solidFill>
                <a:latin typeface="Calibri" panose="020F0502020204030204"/>
              </a:rPr>
              <a:t>	Payment Requirements</a:t>
            </a:r>
          </a:p>
          <a:p>
            <a:r>
              <a:rPr lang="en-US" sz="2000" b="1" dirty="0">
                <a:solidFill>
                  <a:srgbClr val="002060"/>
                </a:solidFill>
                <a:latin typeface="Calibri" panose="020F0502020204030204"/>
              </a:rPr>
              <a:t>Article V </a:t>
            </a:r>
            <a:r>
              <a:rPr lang="en-US" sz="2000" dirty="0">
                <a:solidFill>
                  <a:srgbClr val="002060"/>
                </a:solidFill>
                <a:latin typeface="Calibri" panose="020F0502020204030204"/>
              </a:rPr>
              <a:t>	Scope of Award Activities/Purpose of Award</a:t>
            </a:r>
          </a:p>
          <a:p>
            <a:r>
              <a:rPr lang="en-US" sz="2000" b="1" dirty="0">
                <a:solidFill>
                  <a:srgbClr val="002060"/>
                </a:solidFill>
                <a:latin typeface="Calibri" panose="020F0502020204030204"/>
              </a:rPr>
              <a:t>Article VI </a:t>
            </a:r>
            <a:r>
              <a:rPr lang="en-US" sz="2000" dirty="0">
                <a:solidFill>
                  <a:srgbClr val="002060"/>
                </a:solidFill>
                <a:latin typeface="Calibri" panose="020F0502020204030204"/>
              </a:rPr>
              <a:t>	Budget</a:t>
            </a:r>
          </a:p>
          <a:p>
            <a:r>
              <a:rPr lang="en-US" sz="2000" b="1" dirty="0">
                <a:solidFill>
                  <a:srgbClr val="002060"/>
                </a:solidFill>
                <a:latin typeface="Calibri" panose="020F0502020204030204"/>
              </a:rPr>
              <a:t>Article VII </a:t>
            </a:r>
            <a:r>
              <a:rPr lang="en-US" sz="2000" dirty="0">
                <a:solidFill>
                  <a:srgbClr val="002060"/>
                </a:solidFill>
                <a:latin typeface="Calibri" panose="020F0502020204030204"/>
              </a:rPr>
              <a:t>	Allowable Costs</a:t>
            </a:r>
          </a:p>
          <a:p>
            <a:r>
              <a:rPr lang="en-US" sz="2000" b="1" dirty="0">
                <a:solidFill>
                  <a:srgbClr val="002060"/>
                </a:solidFill>
                <a:latin typeface="Calibri" panose="020F0502020204030204"/>
              </a:rPr>
              <a:t>Article VIII </a:t>
            </a:r>
            <a:r>
              <a:rPr lang="en-US" sz="2000" dirty="0">
                <a:solidFill>
                  <a:srgbClr val="002060"/>
                </a:solidFill>
                <a:latin typeface="Calibri" panose="020F0502020204030204"/>
              </a:rPr>
              <a:t>	Lobbying</a:t>
            </a:r>
          </a:p>
          <a:p>
            <a:r>
              <a:rPr lang="en-US" sz="2000" b="1" dirty="0">
                <a:solidFill>
                  <a:srgbClr val="002060"/>
                </a:solidFill>
                <a:latin typeface="Calibri" panose="020F0502020204030204"/>
              </a:rPr>
              <a:t>Article IX </a:t>
            </a:r>
            <a:r>
              <a:rPr lang="en-US" sz="2000" dirty="0">
                <a:solidFill>
                  <a:srgbClr val="002060"/>
                </a:solidFill>
                <a:latin typeface="Calibri" panose="020F0502020204030204"/>
              </a:rPr>
              <a:t>	Maintenance and Accessibility of Records; Monitoring</a:t>
            </a:r>
          </a:p>
          <a:p>
            <a:r>
              <a:rPr lang="en-US" sz="2000" b="1" dirty="0">
                <a:solidFill>
                  <a:srgbClr val="002060"/>
                </a:solidFill>
                <a:latin typeface="Calibri" panose="020F0502020204030204"/>
              </a:rPr>
              <a:t>Article X </a:t>
            </a:r>
            <a:r>
              <a:rPr lang="en-US" sz="2000" dirty="0">
                <a:solidFill>
                  <a:srgbClr val="002060"/>
                </a:solidFill>
                <a:latin typeface="Calibri" panose="020F0502020204030204"/>
              </a:rPr>
              <a:t>	Financial Reporting Requirements</a:t>
            </a:r>
          </a:p>
          <a:p>
            <a:r>
              <a:rPr lang="en-US" sz="2000" b="1" dirty="0">
                <a:solidFill>
                  <a:srgbClr val="002060"/>
                </a:solidFill>
                <a:latin typeface="Calibri" panose="020F0502020204030204"/>
              </a:rPr>
              <a:t>Article XI </a:t>
            </a:r>
            <a:r>
              <a:rPr lang="en-US" sz="2000" dirty="0">
                <a:solidFill>
                  <a:srgbClr val="002060"/>
                </a:solidFill>
                <a:latin typeface="Calibri" panose="020F0502020204030204"/>
              </a:rPr>
              <a:t>	Performance Reporting Requirements</a:t>
            </a:r>
          </a:p>
        </p:txBody>
      </p:sp>
      <p:pic>
        <p:nvPicPr>
          <p:cNvPr id="9" name="Picture 8" descr="A picture containing indoor, keyboard&#10;&#10;Description automatically generated">
            <a:extLst>
              <a:ext uri="{FF2B5EF4-FFF2-40B4-BE49-F238E27FC236}">
                <a16:creationId xmlns:a16="http://schemas.microsoft.com/office/drawing/2014/main" id="{B2675709-66F5-FD68-44BC-61990DEC297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041306">
            <a:off x="371372" y="2219712"/>
            <a:ext cx="3192314" cy="2128209"/>
          </a:xfrm>
          <a:prstGeom prst="rect">
            <a:avLst/>
          </a:prstGeom>
          <a:ln>
            <a:noFill/>
          </a:ln>
          <a:effectLst>
            <a:glow rad="254000">
              <a:srgbClr val="002060">
                <a:alpha val="56000"/>
              </a:srgbClr>
            </a:glow>
            <a:softEdge rad="112500"/>
          </a:effectLst>
          <a:scene3d>
            <a:camera prst="orthographicFront"/>
            <a:lightRig rig="threePt" dir="t"/>
          </a:scene3d>
          <a:sp3d>
            <a:bevelT prst="angle"/>
          </a:sp3d>
        </p:spPr>
      </p:pic>
    </p:spTree>
    <p:extLst>
      <p:ext uri="{BB962C8B-B14F-4D97-AF65-F5344CB8AC3E}">
        <p14:creationId xmlns:p14="http://schemas.microsoft.com/office/powerpoint/2010/main" val="1667888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054617" y="18255"/>
            <a:ext cx="8714984"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Uniform Grant Agreement – Part I</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6" name="TextBox 5">
            <a:extLst>
              <a:ext uri="{FF2B5EF4-FFF2-40B4-BE49-F238E27FC236}">
                <a16:creationId xmlns:a16="http://schemas.microsoft.com/office/drawing/2014/main" id="{9BEB56CA-D4E9-9855-E7E0-4EC428367588}"/>
              </a:ext>
            </a:extLst>
          </p:cNvPr>
          <p:cNvSpPr txBox="1"/>
          <p:nvPr/>
        </p:nvSpPr>
        <p:spPr>
          <a:xfrm>
            <a:off x="566059" y="1262812"/>
            <a:ext cx="10203542" cy="4247317"/>
          </a:xfrm>
          <a:prstGeom prst="rect">
            <a:avLst/>
          </a:prstGeom>
          <a:noFill/>
        </p:spPr>
        <p:txBody>
          <a:bodyPr wrap="square">
            <a:spAutoFit/>
          </a:bodyPr>
          <a:lstStyle/>
          <a:p>
            <a:pPr>
              <a:spcBef>
                <a:spcPts val="600"/>
              </a:spcBef>
            </a:pPr>
            <a:r>
              <a:rPr lang="en-US" sz="2000" b="1" dirty="0">
                <a:solidFill>
                  <a:srgbClr val="002060"/>
                </a:solidFill>
                <a:latin typeface="Calibri" panose="020F0502020204030204"/>
              </a:rPr>
              <a:t>Article XII </a:t>
            </a:r>
            <a:r>
              <a:rPr lang="en-US" sz="2000" dirty="0">
                <a:solidFill>
                  <a:srgbClr val="002060"/>
                </a:solidFill>
                <a:latin typeface="Calibri" panose="020F0502020204030204"/>
              </a:rPr>
              <a:t>	Audit Requirements</a:t>
            </a:r>
          </a:p>
          <a:p>
            <a:pPr>
              <a:spcBef>
                <a:spcPts val="600"/>
              </a:spcBef>
            </a:pPr>
            <a:r>
              <a:rPr lang="en-US" sz="2000" b="1" dirty="0">
                <a:solidFill>
                  <a:srgbClr val="002060"/>
                </a:solidFill>
                <a:latin typeface="Calibri" panose="020F0502020204030204"/>
              </a:rPr>
              <a:t>Article XIII </a:t>
            </a:r>
            <a:r>
              <a:rPr lang="en-US" sz="2000" dirty="0">
                <a:solidFill>
                  <a:srgbClr val="002060"/>
                </a:solidFill>
                <a:latin typeface="Calibri" panose="020F0502020204030204"/>
              </a:rPr>
              <a:t>	Termination; Suspension; Non-compliance</a:t>
            </a:r>
          </a:p>
          <a:p>
            <a:pPr>
              <a:spcBef>
                <a:spcPts val="600"/>
              </a:spcBef>
            </a:pPr>
            <a:r>
              <a:rPr lang="en-US" sz="2000" b="1" dirty="0">
                <a:solidFill>
                  <a:srgbClr val="002060"/>
                </a:solidFill>
                <a:latin typeface="Calibri" panose="020F0502020204030204"/>
              </a:rPr>
              <a:t>Article XIV </a:t>
            </a:r>
            <a:r>
              <a:rPr lang="en-US" sz="2000" dirty="0">
                <a:solidFill>
                  <a:srgbClr val="002060"/>
                </a:solidFill>
                <a:latin typeface="Calibri" panose="020F0502020204030204"/>
              </a:rPr>
              <a:t>	Subcontracts/Subawards</a:t>
            </a:r>
          </a:p>
          <a:p>
            <a:pPr>
              <a:spcBef>
                <a:spcPts val="600"/>
              </a:spcBef>
            </a:pPr>
            <a:r>
              <a:rPr lang="en-US" sz="2000" b="1" dirty="0">
                <a:solidFill>
                  <a:srgbClr val="002060"/>
                </a:solidFill>
                <a:latin typeface="Calibri" panose="020F0502020204030204"/>
              </a:rPr>
              <a:t>Article XV </a:t>
            </a:r>
            <a:r>
              <a:rPr lang="en-US" sz="2000" dirty="0">
                <a:solidFill>
                  <a:srgbClr val="002060"/>
                </a:solidFill>
                <a:latin typeface="Calibri" panose="020F0502020204030204"/>
              </a:rPr>
              <a:t>	Notice of Change</a:t>
            </a:r>
          </a:p>
          <a:p>
            <a:pPr>
              <a:spcBef>
                <a:spcPts val="600"/>
              </a:spcBef>
            </a:pPr>
            <a:r>
              <a:rPr lang="en-US" sz="2000" b="1" dirty="0">
                <a:solidFill>
                  <a:srgbClr val="002060"/>
                </a:solidFill>
                <a:latin typeface="Calibri" panose="020F0502020204030204"/>
              </a:rPr>
              <a:t>Article XVI </a:t>
            </a:r>
            <a:r>
              <a:rPr lang="en-US" sz="2000" dirty="0">
                <a:solidFill>
                  <a:srgbClr val="002060"/>
                </a:solidFill>
                <a:latin typeface="Calibri" panose="020F0502020204030204"/>
              </a:rPr>
              <a:t>	Structural Reorganization and Reconstitution of Board Membership</a:t>
            </a:r>
          </a:p>
          <a:p>
            <a:pPr>
              <a:spcBef>
                <a:spcPts val="600"/>
              </a:spcBef>
            </a:pPr>
            <a:r>
              <a:rPr lang="en-US" sz="2000" b="1" dirty="0">
                <a:solidFill>
                  <a:srgbClr val="002060"/>
                </a:solidFill>
                <a:latin typeface="Calibri" panose="020F0502020204030204"/>
              </a:rPr>
              <a:t>Article XVII </a:t>
            </a:r>
            <a:r>
              <a:rPr lang="en-US" sz="2000" dirty="0">
                <a:solidFill>
                  <a:srgbClr val="002060"/>
                </a:solidFill>
                <a:latin typeface="Calibri" panose="020F0502020204030204"/>
              </a:rPr>
              <a:t>	Conflict of Interest</a:t>
            </a:r>
          </a:p>
          <a:p>
            <a:pPr>
              <a:spcBef>
                <a:spcPts val="600"/>
              </a:spcBef>
            </a:pPr>
            <a:r>
              <a:rPr lang="en-US" sz="2000" b="1" dirty="0">
                <a:solidFill>
                  <a:srgbClr val="002060"/>
                </a:solidFill>
                <a:latin typeface="Calibri" panose="020F0502020204030204"/>
              </a:rPr>
              <a:t>Article XVIII </a:t>
            </a:r>
            <a:r>
              <a:rPr lang="en-US" sz="2000" dirty="0">
                <a:solidFill>
                  <a:srgbClr val="002060"/>
                </a:solidFill>
                <a:latin typeface="Calibri" panose="020F0502020204030204"/>
              </a:rPr>
              <a:t>	Equipment or Property</a:t>
            </a:r>
          </a:p>
          <a:p>
            <a:pPr>
              <a:spcBef>
                <a:spcPts val="600"/>
              </a:spcBef>
            </a:pPr>
            <a:r>
              <a:rPr lang="en-US" sz="2000" b="1" dirty="0">
                <a:solidFill>
                  <a:srgbClr val="002060"/>
                </a:solidFill>
                <a:latin typeface="Calibri" panose="020F0502020204030204"/>
              </a:rPr>
              <a:t>Article XIX </a:t>
            </a:r>
            <a:r>
              <a:rPr lang="en-US" sz="2000" dirty="0">
                <a:solidFill>
                  <a:srgbClr val="002060"/>
                </a:solidFill>
                <a:latin typeface="Calibri" panose="020F0502020204030204"/>
              </a:rPr>
              <a:t>	Promotional Materials; Prior Notification</a:t>
            </a:r>
          </a:p>
          <a:p>
            <a:pPr>
              <a:spcBef>
                <a:spcPts val="600"/>
              </a:spcBef>
            </a:pPr>
            <a:r>
              <a:rPr lang="en-US" sz="2000" b="1" dirty="0">
                <a:solidFill>
                  <a:srgbClr val="002060"/>
                </a:solidFill>
                <a:latin typeface="Calibri" panose="020F0502020204030204"/>
              </a:rPr>
              <a:t>Article XX </a:t>
            </a:r>
            <a:r>
              <a:rPr lang="en-US" sz="2000" dirty="0">
                <a:solidFill>
                  <a:srgbClr val="002060"/>
                </a:solidFill>
                <a:latin typeface="Calibri" panose="020F0502020204030204"/>
              </a:rPr>
              <a:t>	Insurance</a:t>
            </a:r>
          </a:p>
          <a:p>
            <a:pPr>
              <a:spcBef>
                <a:spcPts val="600"/>
              </a:spcBef>
            </a:pPr>
            <a:r>
              <a:rPr lang="en-US" sz="2000" b="1" dirty="0">
                <a:solidFill>
                  <a:srgbClr val="002060"/>
                </a:solidFill>
                <a:latin typeface="Calibri" panose="020F0502020204030204"/>
              </a:rPr>
              <a:t>Article XXI </a:t>
            </a:r>
            <a:r>
              <a:rPr lang="en-US" sz="2000" dirty="0">
                <a:solidFill>
                  <a:srgbClr val="002060"/>
                </a:solidFill>
                <a:latin typeface="Calibri" panose="020F0502020204030204"/>
              </a:rPr>
              <a:t>	Lawsuits and Indemnification</a:t>
            </a:r>
          </a:p>
          <a:p>
            <a:pPr>
              <a:spcBef>
                <a:spcPts val="600"/>
              </a:spcBef>
            </a:pPr>
            <a:r>
              <a:rPr lang="en-US" sz="2000" b="1" dirty="0">
                <a:solidFill>
                  <a:srgbClr val="002060"/>
                </a:solidFill>
                <a:latin typeface="Calibri" panose="020F0502020204030204"/>
              </a:rPr>
              <a:t>Article XXII </a:t>
            </a:r>
            <a:r>
              <a:rPr lang="en-US" sz="2000" dirty="0">
                <a:solidFill>
                  <a:srgbClr val="002060"/>
                </a:solidFill>
                <a:latin typeface="Calibri" panose="020F0502020204030204"/>
              </a:rPr>
              <a:t>	Miscellaneous</a:t>
            </a:r>
          </a:p>
        </p:txBody>
      </p:sp>
      <p:pic>
        <p:nvPicPr>
          <p:cNvPr id="9" name="Picture 8" descr="A green sign with white lettering&#10;&#10;Description automatically generated with low confidence">
            <a:extLst>
              <a:ext uri="{FF2B5EF4-FFF2-40B4-BE49-F238E27FC236}">
                <a16:creationId xmlns:a16="http://schemas.microsoft.com/office/drawing/2014/main" id="{0BF47AB1-2078-415C-516B-6B5795F682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661398" y="3437005"/>
            <a:ext cx="3109686" cy="2073124"/>
          </a:xfrm>
          <a:prstGeom prst="rect">
            <a:avLst/>
          </a:prstGeom>
          <a:solidFill>
            <a:srgbClr val="FFFFFF">
              <a:shade val="85000"/>
            </a:srgbClr>
          </a:solidFill>
          <a:ln w="190500" cap="rnd">
            <a:solidFill>
              <a:srgbClr val="FFFFFF"/>
            </a:solidFill>
          </a:ln>
          <a:effectLst>
            <a:outerShdw blurRad="36195" dist="12700" dir="6240000" sx="50000" sy="50000" algn="tl" rotWithShape="0">
              <a:srgbClr val="000000">
                <a:alpha val="33000"/>
              </a:srgbClr>
            </a:outerShdw>
            <a:reflection blurRad="6350" stA="52000" endA="300" endPos="16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8979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011073" y="-3162"/>
            <a:ext cx="8700470"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Uniform Grant Agreement – Part I</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6" name="TextBox 5">
            <a:extLst>
              <a:ext uri="{FF2B5EF4-FFF2-40B4-BE49-F238E27FC236}">
                <a16:creationId xmlns:a16="http://schemas.microsoft.com/office/drawing/2014/main" id="{2D008F52-62B9-3588-CB3A-8FA04BC37180}"/>
              </a:ext>
            </a:extLst>
          </p:cNvPr>
          <p:cNvSpPr txBox="1"/>
          <p:nvPr/>
        </p:nvSpPr>
        <p:spPr>
          <a:xfrm>
            <a:off x="4127108" y="2281945"/>
            <a:ext cx="6328228" cy="1631216"/>
          </a:xfrm>
          <a:prstGeom prst="rect">
            <a:avLst/>
          </a:prstGeom>
          <a:noFill/>
        </p:spPr>
        <p:txBody>
          <a:bodyPr wrap="square">
            <a:spAutoFit/>
          </a:bodyPr>
          <a:lstStyle/>
          <a:p>
            <a:r>
              <a:rPr lang="en-US" sz="2000" b="1" dirty="0">
                <a:solidFill>
                  <a:srgbClr val="002060"/>
                </a:solidFill>
                <a:latin typeface="Calibri" panose="020F0502020204030204"/>
              </a:rPr>
              <a:t>Exhibit A </a:t>
            </a:r>
            <a:r>
              <a:rPr lang="en-US" sz="2000" dirty="0">
                <a:solidFill>
                  <a:srgbClr val="002060"/>
                </a:solidFill>
                <a:latin typeface="Calibri" panose="020F0502020204030204"/>
              </a:rPr>
              <a:t>– Project Description</a:t>
            </a:r>
          </a:p>
          <a:p>
            <a:r>
              <a:rPr lang="en-US" sz="2000" b="1" dirty="0">
                <a:solidFill>
                  <a:srgbClr val="002060"/>
                </a:solidFill>
                <a:latin typeface="Calibri" panose="020F0502020204030204"/>
              </a:rPr>
              <a:t>Exhibit B </a:t>
            </a:r>
            <a:r>
              <a:rPr lang="en-US" sz="2000" dirty="0">
                <a:solidFill>
                  <a:srgbClr val="002060"/>
                </a:solidFill>
                <a:latin typeface="Calibri" panose="020F0502020204030204"/>
              </a:rPr>
              <a:t>– Deliverables or Milestones</a:t>
            </a:r>
          </a:p>
          <a:p>
            <a:r>
              <a:rPr lang="en-US" sz="2000" b="1" dirty="0">
                <a:solidFill>
                  <a:srgbClr val="002060"/>
                </a:solidFill>
                <a:latin typeface="Calibri" panose="020F0502020204030204"/>
              </a:rPr>
              <a:t>Exhibit C </a:t>
            </a:r>
            <a:r>
              <a:rPr lang="en-US" sz="2000" dirty="0">
                <a:solidFill>
                  <a:srgbClr val="002060"/>
                </a:solidFill>
                <a:latin typeface="Calibri" panose="020F0502020204030204"/>
              </a:rPr>
              <a:t>– Contact Information</a:t>
            </a:r>
          </a:p>
          <a:p>
            <a:r>
              <a:rPr lang="en-US" sz="2000" b="1" dirty="0">
                <a:solidFill>
                  <a:srgbClr val="002060"/>
                </a:solidFill>
                <a:latin typeface="Calibri" panose="020F0502020204030204"/>
              </a:rPr>
              <a:t>Exhibit D </a:t>
            </a:r>
            <a:r>
              <a:rPr lang="en-US" sz="2000" dirty="0">
                <a:solidFill>
                  <a:srgbClr val="002060"/>
                </a:solidFill>
                <a:latin typeface="Calibri" panose="020F0502020204030204"/>
              </a:rPr>
              <a:t>– Performance Measures and Standards</a:t>
            </a:r>
          </a:p>
          <a:p>
            <a:r>
              <a:rPr lang="en-US" sz="2000" b="1" dirty="0">
                <a:solidFill>
                  <a:srgbClr val="002060"/>
                </a:solidFill>
                <a:latin typeface="Calibri" panose="020F0502020204030204"/>
              </a:rPr>
              <a:t>Exhibit E </a:t>
            </a:r>
            <a:r>
              <a:rPr lang="en-US" sz="2000" dirty="0">
                <a:solidFill>
                  <a:srgbClr val="002060"/>
                </a:solidFill>
                <a:latin typeface="Calibri" panose="020F0502020204030204"/>
              </a:rPr>
              <a:t>– Specific Conditions</a:t>
            </a:r>
          </a:p>
        </p:txBody>
      </p:sp>
      <p:pic>
        <p:nvPicPr>
          <p:cNvPr id="9" name="Picture 8" descr="Icon&#10;&#10;Description automatically generated with medium confidence">
            <a:extLst>
              <a:ext uri="{FF2B5EF4-FFF2-40B4-BE49-F238E27FC236}">
                <a16:creationId xmlns:a16="http://schemas.microsoft.com/office/drawing/2014/main" id="{50034286-58BC-071A-A854-6B6520CEB4C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62992" y="2062148"/>
            <a:ext cx="3937788" cy="3113314"/>
          </a:xfrm>
          <a:prstGeom prst="rect">
            <a:avLst/>
          </a:prstGeom>
        </p:spPr>
      </p:pic>
    </p:spTree>
    <p:extLst>
      <p:ext uri="{BB962C8B-B14F-4D97-AF65-F5344CB8AC3E}">
        <p14:creationId xmlns:p14="http://schemas.microsoft.com/office/powerpoint/2010/main" val="2494072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43307C3-26D6-71F6-2B93-8B881EB5A79C}"/>
              </a:ext>
            </a:extLst>
          </p:cNvPr>
          <p:cNvSpPr txBox="1"/>
          <p:nvPr/>
        </p:nvSpPr>
        <p:spPr>
          <a:xfrm>
            <a:off x="1068776" y="1416037"/>
            <a:ext cx="9753600" cy="4026820"/>
          </a:xfrm>
          <a:custGeom>
            <a:avLst/>
            <a:gdLst>
              <a:gd name="connsiteX0" fmla="*/ 0 w 9753600"/>
              <a:gd name="connsiteY0" fmla="*/ 0 h 4026820"/>
              <a:gd name="connsiteX1" fmla="*/ 768813 w 9753600"/>
              <a:gd name="connsiteY1" fmla="*/ 0 h 4026820"/>
              <a:gd name="connsiteX2" fmla="*/ 1440090 w 9753600"/>
              <a:gd name="connsiteY2" fmla="*/ 0 h 4026820"/>
              <a:gd name="connsiteX3" fmla="*/ 2208904 w 9753600"/>
              <a:gd name="connsiteY3" fmla="*/ 0 h 4026820"/>
              <a:gd name="connsiteX4" fmla="*/ 2782645 w 9753600"/>
              <a:gd name="connsiteY4" fmla="*/ 0 h 4026820"/>
              <a:gd name="connsiteX5" fmla="*/ 3453922 w 9753600"/>
              <a:gd name="connsiteY5" fmla="*/ 0 h 4026820"/>
              <a:gd name="connsiteX6" fmla="*/ 4027663 w 9753600"/>
              <a:gd name="connsiteY6" fmla="*/ 0 h 4026820"/>
              <a:gd name="connsiteX7" fmla="*/ 4601404 w 9753600"/>
              <a:gd name="connsiteY7" fmla="*/ 0 h 4026820"/>
              <a:gd name="connsiteX8" fmla="*/ 5175145 w 9753600"/>
              <a:gd name="connsiteY8" fmla="*/ 0 h 4026820"/>
              <a:gd name="connsiteX9" fmla="*/ 5456279 w 9753600"/>
              <a:gd name="connsiteY9" fmla="*/ 0 h 4026820"/>
              <a:gd name="connsiteX10" fmla="*/ 6127556 w 9753600"/>
              <a:gd name="connsiteY10" fmla="*/ 0 h 4026820"/>
              <a:gd name="connsiteX11" fmla="*/ 6408689 w 9753600"/>
              <a:gd name="connsiteY11" fmla="*/ 0 h 4026820"/>
              <a:gd name="connsiteX12" fmla="*/ 6982430 w 9753600"/>
              <a:gd name="connsiteY12" fmla="*/ 0 h 4026820"/>
              <a:gd name="connsiteX13" fmla="*/ 7751243 w 9753600"/>
              <a:gd name="connsiteY13" fmla="*/ 0 h 4026820"/>
              <a:gd name="connsiteX14" fmla="*/ 8520056 w 9753600"/>
              <a:gd name="connsiteY14" fmla="*/ 0 h 4026820"/>
              <a:gd name="connsiteX15" fmla="*/ 9191334 w 9753600"/>
              <a:gd name="connsiteY15" fmla="*/ 0 h 4026820"/>
              <a:gd name="connsiteX16" fmla="*/ 9753600 w 9753600"/>
              <a:gd name="connsiteY16" fmla="*/ 0 h 4026820"/>
              <a:gd name="connsiteX17" fmla="*/ 9753600 w 9753600"/>
              <a:gd name="connsiteY17" fmla="*/ 454455 h 4026820"/>
              <a:gd name="connsiteX18" fmla="*/ 9753600 w 9753600"/>
              <a:gd name="connsiteY18" fmla="*/ 1029715 h 4026820"/>
              <a:gd name="connsiteX19" fmla="*/ 9753600 w 9753600"/>
              <a:gd name="connsiteY19" fmla="*/ 1604975 h 4026820"/>
              <a:gd name="connsiteX20" fmla="*/ 9753600 w 9753600"/>
              <a:gd name="connsiteY20" fmla="*/ 2139967 h 4026820"/>
              <a:gd name="connsiteX21" fmla="*/ 9753600 w 9753600"/>
              <a:gd name="connsiteY21" fmla="*/ 2795764 h 4026820"/>
              <a:gd name="connsiteX22" fmla="*/ 9753600 w 9753600"/>
              <a:gd name="connsiteY22" fmla="*/ 3290487 h 4026820"/>
              <a:gd name="connsiteX23" fmla="*/ 9753600 w 9753600"/>
              <a:gd name="connsiteY23" fmla="*/ 4026820 h 4026820"/>
              <a:gd name="connsiteX24" fmla="*/ 9374931 w 9753600"/>
              <a:gd name="connsiteY24" fmla="*/ 4026820 h 4026820"/>
              <a:gd name="connsiteX25" fmla="*/ 9093798 w 9753600"/>
              <a:gd name="connsiteY25" fmla="*/ 4026820 h 4026820"/>
              <a:gd name="connsiteX26" fmla="*/ 8324984 w 9753600"/>
              <a:gd name="connsiteY26" fmla="*/ 4026820 h 4026820"/>
              <a:gd name="connsiteX27" fmla="*/ 7848779 w 9753600"/>
              <a:gd name="connsiteY27" fmla="*/ 4026820 h 4026820"/>
              <a:gd name="connsiteX28" fmla="*/ 7177502 w 9753600"/>
              <a:gd name="connsiteY28" fmla="*/ 4026820 h 4026820"/>
              <a:gd name="connsiteX29" fmla="*/ 6896369 w 9753600"/>
              <a:gd name="connsiteY29" fmla="*/ 4026820 h 4026820"/>
              <a:gd name="connsiteX30" fmla="*/ 6127556 w 9753600"/>
              <a:gd name="connsiteY30" fmla="*/ 4026820 h 4026820"/>
              <a:gd name="connsiteX31" fmla="*/ 5651351 w 9753600"/>
              <a:gd name="connsiteY31" fmla="*/ 4026820 h 4026820"/>
              <a:gd name="connsiteX32" fmla="*/ 5077609 w 9753600"/>
              <a:gd name="connsiteY32" fmla="*/ 4026820 h 4026820"/>
              <a:gd name="connsiteX33" fmla="*/ 4698940 w 9753600"/>
              <a:gd name="connsiteY33" fmla="*/ 4026820 h 4026820"/>
              <a:gd name="connsiteX34" fmla="*/ 4027663 w 9753600"/>
              <a:gd name="connsiteY34" fmla="*/ 4026820 h 4026820"/>
              <a:gd name="connsiteX35" fmla="*/ 3258850 w 9753600"/>
              <a:gd name="connsiteY35" fmla="*/ 4026820 h 4026820"/>
              <a:gd name="connsiteX36" fmla="*/ 2782645 w 9753600"/>
              <a:gd name="connsiteY36" fmla="*/ 4026820 h 4026820"/>
              <a:gd name="connsiteX37" fmla="*/ 2013832 w 9753600"/>
              <a:gd name="connsiteY37" fmla="*/ 4026820 h 4026820"/>
              <a:gd name="connsiteX38" fmla="*/ 1440090 w 9753600"/>
              <a:gd name="connsiteY38" fmla="*/ 4026820 h 4026820"/>
              <a:gd name="connsiteX39" fmla="*/ 671277 w 9753600"/>
              <a:gd name="connsiteY39" fmla="*/ 4026820 h 4026820"/>
              <a:gd name="connsiteX40" fmla="*/ 0 w 9753600"/>
              <a:gd name="connsiteY40" fmla="*/ 4026820 h 4026820"/>
              <a:gd name="connsiteX41" fmla="*/ 0 w 9753600"/>
              <a:gd name="connsiteY41" fmla="*/ 3532096 h 4026820"/>
              <a:gd name="connsiteX42" fmla="*/ 0 w 9753600"/>
              <a:gd name="connsiteY42" fmla="*/ 2916568 h 4026820"/>
              <a:gd name="connsiteX43" fmla="*/ 0 w 9753600"/>
              <a:gd name="connsiteY43" fmla="*/ 2301040 h 4026820"/>
              <a:gd name="connsiteX44" fmla="*/ 0 w 9753600"/>
              <a:gd name="connsiteY44" fmla="*/ 1645244 h 4026820"/>
              <a:gd name="connsiteX45" fmla="*/ 0 w 9753600"/>
              <a:gd name="connsiteY45" fmla="*/ 1190788 h 4026820"/>
              <a:gd name="connsiteX46" fmla="*/ 0 w 9753600"/>
              <a:gd name="connsiteY46" fmla="*/ 736333 h 4026820"/>
              <a:gd name="connsiteX47" fmla="*/ 0 w 9753600"/>
              <a:gd name="connsiteY47" fmla="*/ 0 h 402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753600" h="4026820" fill="none" extrusionOk="0">
                <a:moveTo>
                  <a:pt x="0" y="0"/>
                </a:moveTo>
                <a:cubicBezTo>
                  <a:pt x="234564" y="-59427"/>
                  <a:pt x="467741" y="60300"/>
                  <a:pt x="768813" y="0"/>
                </a:cubicBezTo>
                <a:cubicBezTo>
                  <a:pt x="1069885" y="-60300"/>
                  <a:pt x="1179344" y="34016"/>
                  <a:pt x="1440090" y="0"/>
                </a:cubicBezTo>
                <a:cubicBezTo>
                  <a:pt x="1700836" y="-34016"/>
                  <a:pt x="1933384" y="40470"/>
                  <a:pt x="2208904" y="0"/>
                </a:cubicBezTo>
                <a:cubicBezTo>
                  <a:pt x="2484424" y="-40470"/>
                  <a:pt x="2642134" y="6538"/>
                  <a:pt x="2782645" y="0"/>
                </a:cubicBezTo>
                <a:cubicBezTo>
                  <a:pt x="2923156" y="-6538"/>
                  <a:pt x="3226576" y="19348"/>
                  <a:pt x="3453922" y="0"/>
                </a:cubicBezTo>
                <a:cubicBezTo>
                  <a:pt x="3681268" y="-19348"/>
                  <a:pt x="3891360" y="12961"/>
                  <a:pt x="4027663" y="0"/>
                </a:cubicBezTo>
                <a:cubicBezTo>
                  <a:pt x="4163966" y="-12961"/>
                  <a:pt x="4414291" y="47116"/>
                  <a:pt x="4601404" y="0"/>
                </a:cubicBezTo>
                <a:cubicBezTo>
                  <a:pt x="4788517" y="-47116"/>
                  <a:pt x="4995450" y="3573"/>
                  <a:pt x="5175145" y="0"/>
                </a:cubicBezTo>
                <a:cubicBezTo>
                  <a:pt x="5354840" y="-3573"/>
                  <a:pt x="5333555" y="29440"/>
                  <a:pt x="5456279" y="0"/>
                </a:cubicBezTo>
                <a:cubicBezTo>
                  <a:pt x="5579003" y="-29440"/>
                  <a:pt x="5963751" y="11877"/>
                  <a:pt x="6127556" y="0"/>
                </a:cubicBezTo>
                <a:cubicBezTo>
                  <a:pt x="6291361" y="-11877"/>
                  <a:pt x="6345561" y="32324"/>
                  <a:pt x="6408689" y="0"/>
                </a:cubicBezTo>
                <a:cubicBezTo>
                  <a:pt x="6471817" y="-32324"/>
                  <a:pt x="6857885" y="8857"/>
                  <a:pt x="6982430" y="0"/>
                </a:cubicBezTo>
                <a:cubicBezTo>
                  <a:pt x="7106975" y="-8857"/>
                  <a:pt x="7493216" y="42989"/>
                  <a:pt x="7751243" y="0"/>
                </a:cubicBezTo>
                <a:cubicBezTo>
                  <a:pt x="8009270" y="-42989"/>
                  <a:pt x="8306836" y="85455"/>
                  <a:pt x="8520056" y="0"/>
                </a:cubicBezTo>
                <a:cubicBezTo>
                  <a:pt x="8733276" y="-85455"/>
                  <a:pt x="9009033" y="24788"/>
                  <a:pt x="9191334" y="0"/>
                </a:cubicBezTo>
                <a:cubicBezTo>
                  <a:pt x="9373635" y="-24788"/>
                  <a:pt x="9492193" y="5124"/>
                  <a:pt x="9753600" y="0"/>
                </a:cubicBezTo>
                <a:cubicBezTo>
                  <a:pt x="9792214" y="159697"/>
                  <a:pt x="9742895" y="243645"/>
                  <a:pt x="9753600" y="454455"/>
                </a:cubicBezTo>
                <a:cubicBezTo>
                  <a:pt x="9764305" y="665266"/>
                  <a:pt x="9692880" y="766322"/>
                  <a:pt x="9753600" y="1029715"/>
                </a:cubicBezTo>
                <a:cubicBezTo>
                  <a:pt x="9814320" y="1293108"/>
                  <a:pt x="9685247" y="1433555"/>
                  <a:pt x="9753600" y="1604975"/>
                </a:cubicBezTo>
                <a:cubicBezTo>
                  <a:pt x="9821953" y="1776395"/>
                  <a:pt x="9727191" y="2028502"/>
                  <a:pt x="9753600" y="2139967"/>
                </a:cubicBezTo>
                <a:cubicBezTo>
                  <a:pt x="9780009" y="2251432"/>
                  <a:pt x="9708057" y="2601544"/>
                  <a:pt x="9753600" y="2795764"/>
                </a:cubicBezTo>
                <a:cubicBezTo>
                  <a:pt x="9799143" y="2989984"/>
                  <a:pt x="9752651" y="3171961"/>
                  <a:pt x="9753600" y="3290487"/>
                </a:cubicBezTo>
                <a:cubicBezTo>
                  <a:pt x="9754549" y="3409013"/>
                  <a:pt x="9731823" y="3825512"/>
                  <a:pt x="9753600" y="4026820"/>
                </a:cubicBezTo>
                <a:cubicBezTo>
                  <a:pt x="9609731" y="4059864"/>
                  <a:pt x="9544219" y="4011061"/>
                  <a:pt x="9374931" y="4026820"/>
                </a:cubicBezTo>
                <a:cubicBezTo>
                  <a:pt x="9205643" y="4042579"/>
                  <a:pt x="9179461" y="4021760"/>
                  <a:pt x="9093798" y="4026820"/>
                </a:cubicBezTo>
                <a:cubicBezTo>
                  <a:pt x="9008135" y="4031880"/>
                  <a:pt x="8598370" y="3978429"/>
                  <a:pt x="8324984" y="4026820"/>
                </a:cubicBezTo>
                <a:cubicBezTo>
                  <a:pt x="8051598" y="4075211"/>
                  <a:pt x="8056374" y="3998073"/>
                  <a:pt x="7848779" y="4026820"/>
                </a:cubicBezTo>
                <a:cubicBezTo>
                  <a:pt x="7641184" y="4055567"/>
                  <a:pt x="7382268" y="3998895"/>
                  <a:pt x="7177502" y="4026820"/>
                </a:cubicBezTo>
                <a:cubicBezTo>
                  <a:pt x="6972736" y="4054745"/>
                  <a:pt x="6952737" y="4007362"/>
                  <a:pt x="6896369" y="4026820"/>
                </a:cubicBezTo>
                <a:cubicBezTo>
                  <a:pt x="6840001" y="4046278"/>
                  <a:pt x="6291553" y="3983344"/>
                  <a:pt x="6127556" y="4026820"/>
                </a:cubicBezTo>
                <a:cubicBezTo>
                  <a:pt x="5963559" y="4070296"/>
                  <a:pt x="5845937" y="4021460"/>
                  <a:pt x="5651351" y="4026820"/>
                </a:cubicBezTo>
                <a:cubicBezTo>
                  <a:pt x="5456766" y="4032180"/>
                  <a:pt x="5204325" y="3978140"/>
                  <a:pt x="5077609" y="4026820"/>
                </a:cubicBezTo>
                <a:cubicBezTo>
                  <a:pt x="4950893" y="4075500"/>
                  <a:pt x="4779032" y="4015820"/>
                  <a:pt x="4698940" y="4026820"/>
                </a:cubicBezTo>
                <a:cubicBezTo>
                  <a:pt x="4618848" y="4037820"/>
                  <a:pt x="4178206" y="3962328"/>
                  <a:pt x="4027663" y="4026820"/>
                </a:cubicBezTo>
                <a:cubicBezTo>
                  <a:pt x="3877120" y="4091312"/>
                  <a:pt x="3517217" y="3994112"/>
                  <a:pt x="3258850" y="4026820"/>
                </a:cubicBezTo>
                <a:cubicBezTo>
                  <a:pt x="3000483" y="4059528"/>
                  <a:pt x="2920825" y="3998798"/>
                  <a:pt x="2782645" y="4026820"/>
                </a:cubicBezTo>
                <a:cubicBezTo>
                  <a:pt x="2644465" y="4054842"/>
                  <a:pt x="2250059" y="3938001"/>
                  <a:pt x="2013832" y="4026820"/>
                </a:cubicBezTo>
                <a:cubicBezTo>
                  <a:pt x="1777605" y="4115639"/>
                  <a:pt x="1624771" y="4025914"/>
                  <a:pt x="1440090" y="4026820"/>
                </a:cubicBezTo>
                <a:cubicBezTo>
                  <a:pt x="1255409" y="4027726"/>
                  <a:pt x="868620" y="3947360"/>
                  <a:pt x="671277" y="4026820"/>
                </a:cubicBezTo>
                <a:cubicBezTo>
                  <a:pt x="473934" y="4106280"/>
                  <a:pt x="163525" y="3990744"/>
                  <a:pt x="0" y="4026820"/>
                </a:cubicBezTo>
                <a:cubicBezTo>
                  <a:pt x="-47211" y="3904060"/>
                  <a:pt x="35515" y="3655119"/>
                  <a:pt x="0" y="3532096"/>
                </a:cubicBezTo>
                <a:cubicBezTo>
                  <a:pt x="-35515" y="3409073"/>
                  <a:pt x="52183" y="3120894"/>
                  <a:pt x="0" y="2916568"/>
                </a:cubicBezTo>
                <a:cubicBezTo>
                  <a:pt x="-52183" y="2712242"/>
                  <a:pt x="39459" y="2522442"/>
                  <a:pt x="0" y="2301040"/>
                </a:cubicBezTo>
                <a:cubicBezTo>
                  <a:pt x="-39459" y="2079638"/>
                  <a:pt x="20299" y="1962746"/>
                  <a:pt x="0" y="1645244"/>
                </a:cubicBezTo>
                <a:cubicBezTo>
                  <a:pt x="-20299" y="1327742"/>
                  <a:pt x="43737" y="1323449"/>
                  <a:pt x="0" y="1190788"/>
                </a:cubicBezTo>
                <a:cubicBezTo>
                  <a:pt x="-43737" y="1058127"/>
                  <a:pt x="14154" y="930179"/>
                  <a:pt x="0" y="736333"/>
                </a:cubicBezTo>
                <a:cubicBezTo>
                  <a:pt x="-14154" y="542487"/>
                  <a:pt x="68492" y="176666"/>
                  <a:pt x="0" y="0"/>
                </a:cubicBezTo>
                <a:close/>
              </a:path>
              <a:path w="9753600" h="4026820" stroke="0" extrusionOk="0">
                <a:moveTo>
                  <a:pt x="0" y="0"/>
                </a:moveTo>
                <a:cubicBezTo>
                  <a:pt x="225674" y="-33061"/>
                  <a:pt x="380577" y="49314"/>
                  <a:pt x="476205" y="0"/>
                </a:cubicBezTo>
                <a:cubicBezTo>
                  <a:pt x="571833" y="-49314"/>
                  <a:pt x="658819" y="15719"/>
                  <a:pt x="757338" y="0"/>
                </a:cubicBezTo>
                <a:cubicBezTo>
                  <a:pt x="855857" y="-15719"/>
                  <a:pt x="1295598" y="62312"/>
                  <a:pt x="1526152" y="0"/>
                </a:cubicBezTo>
                <a:cubicBezTo>
                  <a:pt x="1756706" y="-62312"/>
                  <a:pt x="1821993" y="3773"/>
                  <a:pt x="2002357" y="0"/>
                </a:cubicBezTo>
                <a:cubicBezTo>
                  <a:pt x="2182721" y="-3773"/>
                  <a:pt x="2293967" y="21879"/>
                  <a:pt x="2478562" y="0"/>
                </a:cubicBezTo>
                <a:cubicBezTo>
                  <a:pt x="2663157" y="-21879"/>
                  <a:pt x="3026162" y="38297"/>
                  <a:pt x="3247375" y="0"/>
                </a:cubicBezTo>
                <a:cubicBezTo>
                  <a:pt x="3468588" y="-38297"/>
                  <a:pt x="3504889" y="32617"/>
                  <a:pt x="3626044" y="0"/>
                </a:cubicBezTo>
                <a:cubicBezTo>
                  <a:pt x="3747199" y="-32617"/>
                  <a:pt x="4221488" y="6177"/>
                  <a:pt x="4394857" y="0"/>
                </a:cubicBezTo>
                <a:cubicBezTo>
                  <a:pt x="4568226" y="-6177"/>
                  <a:pt x="4955233" y="10677"/>
                  <a:pt x="5163671" y="0"/>
                </a:cubicBezTo>
                <a:cubicBezTo>
                  <a:pt x="5372109" y="-10677"/>
                  <a:pt x="5487224" y="46909"/>
                  <a:pt x="5737412" y="0"/>
                </a:cubicBezTo>
                <a:cubicBezTo>
                  <a:pt x="5987600" y="-46909"/>
                  <a:pt x="6258660" y="32041"/>
                  <a:pt x="6506225" y="0"/>
                </a:cubicBezTo>
                <a:cubicBezTo>
                  <a:pt x="6753790" y="-32041"/>
                  <a:pt x="6850484" y="6620"/>
                  <a:pt x="6982430" y="0"/>
                </a:cubicBezTo>
                <a:cubicBezTo>
                  <a:pt x="7114377" y="-6620"/>
                  <a:pt x="7244994" y="8735"/>
                  <a:pt x="7458635" y="0"/>
                </a:cubicBezTo>
                <a:cubicBezTo>
                  <a:pt x="7672276" y="-8735"/>
                  <a:pt x="7859801" y="44753"/>
                  <a:pt x="8129912" y="0"/>
                </a:cubicBezTo>
                <a:cubicBezTo>
                  <a:pt x="8400023" y="-44753"/>
                  <a:pt x="8501578" y="52026"/>
                  <a:pt x="8606118" y="0"/>
                </a:cubicBezTo>
                <a:cubicBezTo>
                  <a:pt x="8710658" y="-52026"/>
                  <a:pt x="9180747" y="130987"/>
                  <a:pt x="9753600" y="0"/>
                </a:cubicBezTo>
                <a:cubicBezTo>
                  <a:pt x="9817217" y="238952"/>
                  <a:pt x="9750055" y="328141"/>
                  <a:pt x="9753600" y="655796"/>
                </a:cubicBezTo>
                <a:cubicBezTo>
                  <a:pt x="9757145" y="983451"/>
                  <a:pt x="9736119" y="1139596"/>
                  <a:pt x="9753600" y="1271325"/>
                </a:cubicBezTo>
                <a:cubicBezTo>
                  <a:pt x="9771081" y="1403054"/>
                  <a:pt x="9744194" y="1588286"/>
                  <a:pt x="9753600" y="1886853"/>
                </a:cubicBezTo>
                <a:cubicBezTo>
                  <a:pt x="9763006" y="2185420"/>
                  <a:pt x="9735818" y="2226829"/>
                  <a:pt x="9753600" y="2341308"/>
                </a:cubicBezTo>
                <a:cubicBezTo>
                  <a:pt x="9771382" y="2455788"/>
                  <a:pt x="9722251" y="2705356"/>
                  <a:pt x="9753600" y="2836032"/>
                </a:cubicBezTo>
                <a:cubicBezTo>
                  <a:pt x="9784949" y="2966708"/>
                  <a:pt x="9686498" y="3305261"/>
                  <a:pt x="9753600" y="3451560"/>
                </a:cubicBezTo>
                <a:cubicBezTo>
                  <a:pt x="9820702" y="3597859"/>
                  <a:pt x="9715595" y="3782699"/>
                  <a:pt x="9753600" y="4026820"/>
                </a:cubicBezTo>
                <a:cubicBezTo>
                  <a:pt x="9581677" y="4028264"/>
                  <a:pt x="9530688" y="3987155"/>
                  <a:pt x="9374931" y="4026820"/>
                </a:cubicBezTo>
                <a:cubicBezTo>
                  <a:pt x="9219174" y="4066485"/>
                  <a:pt x="9214612" y="4005966"/>
                  <a:pt x="9093798" y="4026820"/>
                </a:cubicBezTo>
                <a:cubicBezTo>
                  <a:pt x="8972984" y="4047674"/>
                  <a:pt x="8891530" y="4016948"/>
                  <a:pt x="8812664" y="4026820"/>
                </a:cubicBezTo>
                <a:cubicBezTo>
                  <a:pt x="8733798" y="4036692"/>
                  <a:pt x="8453803" y="3960282"/>
                  <a:pt x="8238923" y="4026820"/>
                </a:cubicBezTo>
                <a:cubicBezTo>
                  <a:pt x="8024043" y="4093358"/>
                  <a:pt x="7965475" y="3995560"/>
                  <a:pt x="7860254" y="4026820"/>
                </a:cubicBezTo>
                <a:cubicBezTo>
                  <a:pt x="7755033" y="4058080"/>
                  <a:pt x="7471256" y="3992864"/>
                  <a:pt x="7188977" y="4026820"/>
                </a:cubicBezTo>
                <a:cubicBezTo>
                  <a:pt x="6906698" y="4060776"/>
                  <a:pt x="6931149" y="3990871"/>
                  <a:pt x="6810308" y="4026820"/>
                </a:cubicBezTo>
                <a:cubicBezTo>
                  <a:pt x="6689467" y="4062769"/>
                  <a:pt x="6297140" y="3968769"/>
                  <a:pt x="6139031" y="4026820"/>
                </a:cubicBezTo>
                <a:cubicBezTo>
                  <a:pt x="5980922" y="4084871"/>
                  <a:pt x="5960224" y="3998371"/>
                  <a:pt x="5857897" y="4026820"/>
                </a:cubicBezTo>
                <a:cubicBezTo>
                  <a:pt x="5755570" y="4055269"/>
                  <a:pt x="5440261" y="4026018"/>
                  <a:pt x="5186620" y="4026820"/>
                </a:cubicBezTo>
                <a:cubicBezTo>
                  <a:pt x="4932979" y="4027622"/>
                  <a:pt x="4890430" y="3983903"/>
                  <a:pt x="4807951" y="4026820"/>
                </a:cubicBezTo>
                <a:cubicBezTo>
                  <a:pt x="4725472" y="4069737"/>
                  <a:pt x="4613077" y="3996386"/>
                  <a:pt x="4526818" y="4026820"/>
                </a:cubicBezTo>
                <a:cubicBezTo>
                  <a:pt x="4440559" y="4057254"/>
                  <a:pt x="4227055" y="4010152"/>
                  <a:pt x="4148149" y="4026820"/>
                </a:cubicBezTo>
                <a:cubicBezTo>
                  <a:pt x="4069243" y="4043488"/>
                  <a:pt x="3792780" y="3968528"/>
                  <a:pt x="3476872" y="4026820"/>
                </a:cubicBezTo>
                <a:cubicBezTo>
                  <a:pt x="3160964" y="4085112"/>
                  <a:pt x="3260187" y="4010133"/>
                  <a:pt x="3098202" y="4026820"/>
                </a:cubicBezTo>
                <a:cubicBezTo>
                  <a:pt x="2936217" y="4043507"/>
                  <a:pt x="2874726" y="4020687"/>
                  <a:pt x="2817069" y="4026820"/>
                </a:cubicBezTo>
                <a:cubicBezTo>
                  <a:pt x="2759412" y="4032953"/>
                  <a:pt x="2597077" y="3988844"/>
                  <a:pt x="2438400" y="4026820"/>
                </a:cubicBezTo>
                <a:cubicBezTo>
                  <a:pt x="2279723" y="4064796"/>
                  <a:pt x="2074502" y="3975824"/>
                  <a:pt x="1962195" y="4026820"/>
                </a:cubicBezTo>
                <a:cubicBezTo>
                  <a:pt x="1849889" y="4077816"/>
                  <a:pt x="1649944" y="4021705"/>
                  <a:pt x="1388454" y="4026820"/>
                </a:cubicBezTo>
                <a:cubicBezTo>
                  <a:pt x="1126964" y="4031935"/>
                  <a:pt x="1094891" y="3996399"/>
                  <a:pt x="1009784" y="4026820"/>
                </a:cubicBezTo>
                <a:cubicBezTo>
                  <a:pt x="924677" y="4057241"/>
                  <a:pt x="478514" y="4014254"/>
                  <a:pt x="0" y="4026820"/>
                </a:cubicBezTo>
                <a:cubicBezTo>
                  <a:pt x="-58373" y="3827768"/>
                  <a:pt x="12074" y="3587013"/>
                  <a:pt x="0" y="3451560"/>
                </a:cubicBezTo>
                <a:cubicBezTo>
                  <a:pt x="-12074" y="3316107"/>
                  <a:pt x="21470" y="3142273"/>
                  <a:pt x="0" y="2876300"/>
                </a:cubicBezTo>
                <a:cubicBezTo>
                  <a:pt x="-21470" y="2610327"/>
                  <a:pt x="38833" y="2450259"/>
                  <a:pt x="0" y="2301040"/>
                </a:cubicBezTo>
                <a:cubicBezTo>
                  <a:pt x="-38833" y="2151821"/>
                  <a:pt x="59251" y="1914769"/>
                  <a:pt x="0" y="1725780"/>
                </a:cubicBezTo>
                <a:cubicBezTo>
                  <a:pt x="-59251" y="1536791"/>
                  <a:pt x="19899" y="1424696"/>
                  <a:pt x="0" y="1190788"/>
                </a:cubicBezTo>
                <a:cubicBezTo>
                  <a:pt x="-19899" y="956880"/>
                  <a:pt x="43206" y="827515"/>
                  <a:pt x="0" y="575260"/>
                </a:cubicBezTo>
                <a:cubicBezTo>
                  <a:pt x="-43206" y="323005"/>
                  <a:pt x="3255" y="215029"/>
                  <a:pt x="0" y="0"/>
                </a:cubicBezTo>
                <a:close/>
              </a:path>
            </a:pathLst>
          </a:custGeom>
          <a:ln w="53975" cmpd="dbl">
            <a:solidFill>
              <a:srgbClr val="00206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1">
            <a:schemeClr val="accent2"/>
          </a:lnRef>
          <a:fillRef idx="3">
            <a:schemeClr val="accent2"/>
          </a:fillRef>
          <a:effectRef idx="2">
            <a:schemeClr val="accent2"/>
          </a:effectRef>
          <a:fontRef idx="minor">
            <a:schemeClr val="lt1"/>
          </a:fontRef>
        </p:style>
        <p:txBody>
          <a:bodyPr wrap="square" rtlCol="0">
            <a:spAutoFit/>
          </a:bodyPr>
          <a:lstStyle/>
          <a:p>
            <a:endParaRPr lang="en-US" dirty="0"/>
          </a:p>
        </p:txBody>
      </p:sp>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823873" y="90474"/>
            <a:ext cx="6880262"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Uniform Grant Agreement</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6" name="TextBox 5">
            <a:extLst>
              <a:ext uri="{FF2B5EF4-FFF2-40B4-BE49-F238E27FC236}">
                <a16:creationId xmlns:a16="http://schemas.microsoft.com/office/drawing/2014/main" id="{251BF89D-DAD2-7FA3-ED97-A28541A04518}"/>
              </a:ext>
            </a:extLst>
          </p:cNvPr>
          <p:cNvSpPr txBox="1"/>
          <p:nvPr/>
        </p:nvSpPr>
        <p:spPr>
          <a:xfrm>
            <a:off x="2310700" y="2236159"/>
            <a:ext cx="3184612" cy="1631216"/>
          </a:xfrm>
          <a:prstGeom prst="rect">
            <a:avLst/>
          </a:prstGeom>
          <a:noFill/>
        </p:spPr>
        <p:txBody>
          <a:bodyPr wrap="square">
            <a:spAutoFit/>
          </a:bodyPr>
          <a:lstStyle/>
          <a:p>
            <a:pPr marL="342900" indent="-342900">
              <a:buFont typeface="Arial" panose="020B0604020202020204" pitchFamily="34" charset="0"/>
              <a:buChar char="•"/>
            </a:pPr>
            <a:r>
              <a:rPr lang="en-US" sz="2000" b="1" dirty="0">
                <a:solidFill>
                  <a:srgbClr val="002060"/>
                </a:solidFill>
                <a:latin typeface="Calibri" panose="020F0502020204030204"/>
              </a:rPr>
              <a:t>PART 2</a:t>
            </a:r>
          </a:p>
          <a:p>
            <a:r>
              <a:rPr lang="en-US" sz="2000" dirty="0">
                <a:solidFill>
                  <a:srgbClr val="002060"/>
                </a:solidFill>
                <a:latin typeface="Calibri" panose="020F0502020204030204"/>
              </a:rPr>
              <a:t>Grantor Specific Terms</a:t>
            </a:r>
          </a:p>
          <a:p>
            <a:endParaRPr lang="en-US" sz="2000" dirty="0">
              <a:solidFill>
                <a:srgbClr val="002060"/>
              </a:solidFill>
              <a:latin typeface="Calibri" panose="020F0502020204030204"/>
            </a:endParaRPr>
          </a:p>
          <a:p>
            <a:pPr marL="342900" indent="-342900">
              <a:buFont typeface="Arial" panose="020B0604020202020204" pitchFamily="34" charset="0"/>
              <a:buChar char="•"/>
            </a:pPr>
            <a:r>
              <a:rPr lang="en-US" sz="2000" b="1" dirty="0">
                <a:solidFill>
                  <a:srgbClr val="002060"/>
                </a:solidFill>
                <a:latin typeface="Calibri" panose="020F0502020204030204"/>
              </a:rPr>
              <a:t>PART 3</a:t>
            </a:r>
          </a:p>
          <a:p>
            <a:r>
              <a:rPr lang="en-US" sz="2000" dirty="0">
                <a:solidFill>
                  <a:srgbClr val="002060"/>
                </a:solidFill>
                <a:latin typeface="Calibri" panose="020F0502020204030204"/>
              </a:rPr>
              <a:t>Project Specific Terms</a:t>
            </a:r>
          </a:p>
        </p:txBody>
      </p:sp>
      <p:pic>
        <p:nvPicPr>
          <p:cNvPr id="9" name="Picture 8" descr="A picture containing text, stationary&#10;&#10;Description automatically generated">
            <a:extLst>
              <a:ext uri="{FF2B5EF4-FFF2-40B4-BE49-F238E27FC236}">
                <a16:creationId xmlns:a16="http://schemas.microsoft.com/office/drawing/2014/main" id="{76F2DB30-630D-72C4-E368-E896F7AAF2B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74379" y="2036564"/>
            <a:ext cx="2966899" cy="1973104"/>
          </a:xfrm>
          <a:prstGeom prst="roundRect">
            <a:avLst>
              <a:gd name="adj" fmla="val 8594"/>
            </a:avLst>
          </a:prstGeom>
          <a:solidFill>
            <a:srgbClr val="FFFFFF">
              <a:shade val="85000"/>
            </a:srgbClr>
          </a:solidFill>
          <a:ln>
            <a:noFill/>
          </a:ln>
          <a:effectLst>
            <a:outerShdw blurRad="50800" dist="50800" dir="5400000" algn="ctr" rotWithShape="0">
              <a:srgbClr val="002060"/>
            </a:outerShdw>
            <a:reflection blurRad="50800" stA="96000" endPos="45000" dist="5000" dir="5400000" sy="-100000" algn="bl" rotWithShape="0"/>
          </a:effectLst>
        </p:spPr>
      </p:pic>
    </p:spTree>
    <p:extLst>
      <p:ext uri="{BB962C8B-B14F-4D97-AF65-F5344CB8AC3E}">
        <p14:creationId xmlns:p14="http://schemas.microsoft.com/office/powerpoint/2010/main" val="3598103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748372" y="-31127"/>
            <a:ext cx="6880262"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Grantee Budget Resources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sp>
        <p:nvSpPr>
          <p:cNvPr id="6" name="TextBox 5">
            <a:extLst>
              <a:ext uri="{FF2B5EF4-FFF2-40B4-BE49-F238E27FC236}">
                <a16:creationId xmlns:a16="http://schemas.microsoft.com/office/drawing/2014/main" id="{251BF89D-DAD2-7FA3-ED97-A28541A04518}"/>
              </a:ext>
            </a:extLst>
          </p:cNvPr>
          <p:cNvSpPr txBox="1"/>
          <p:nvPr/>
        </p:nvSpPr>
        <p:spPr>
          <a:xfrm>
            <a:off x="249826" y="1449122"/>
            <a:ext cx="6220905" cy="4708981"/>
          </a:xfrm>
          <a:prstGeom prst="rect">
            <a:avLst/>
          </a:prstGeom>
          <a:noFill/>
        </p:spPr>
        <p:txBody>
          <a:bodyPr wrap="square">
            <a:spAutoFit/>
          </a:bodyPr>
          <a:lstStyle/>
          <a:p>
            <a:pPr marL="342900" indent="-342900" fontAlgn="base">
              <a:buFont typeface="Arial" panose="020B0604020202020204" pitchFamily="34" charset="0"/>
              <a:buChar char="•"/>
            </a:pPr>
            <a:r>
              <a:rPr lang="en-US" sz="2000" dirty="0" err="1">
                <a:solidFill>
                  <a:srgbClr val="002060"/>
                </a:solidFill>
                <a:latin typeface="Calibri" panose="020F0502020204030204"/>
                <a:hlinkClick r:id="rId4">
                  <a:extLst>
                    <a:ext uri="{A12FA001-AC4F-418D-AE19-62706E023703}">
                      <ahyp:hlinkClr xmlns:ahyp="http://schemas.microsoft.com/office/drawing/2018/hyperlinkcolor" val="tx"/>
                    </a:ext>
                  </a:extLst>
                </a:hlinkClick>
              </a:rPr>
              <a:t>eCFR</a:t>
            </a:r>
            <a:r>
              <a:rPr lang="en-US" sz="2000" dirty="0">
                <a:solidFill>
                  <a:srgbClr val="002060"/>
                </a:solidFill>
                <a:latin typeface="Calibri" panose="020F0502020204030204"/>
                <a:hlinkClick r:id="rId4">
                  <a:extLst>
                    <a:ext uri="{A12FA001-AC4F-418D-AE19-62706E023703}">
                      <ahyp:hlinkClr xmlns:ahyp="http://schemas.microsoft.com/office/drawing/2018/hyperlinkcolor" val="tx"/>
                    </a:ext>
                  </a:extLst>
                </a:hlinkClick>
              </a:rPr>
              <a:t> :: 2 CFR Part 200 -- Uniform Administrative Requirements, Cost Principles, and Audit Requirements for Federal Awards</a:t>
            </a:r>
            <a:r>
              <a:rPr lang="en-US" sz="2000" dirty="0">
                <a:solidFill>
                  <a:srgbClr val="002060"/>
                </a:solidFill>
                <a:latin typeface="Calibri" panose="020F0502020204030204"/>
              </a:rPr>
              <a:t>​</a:t>
            </a:r>
          </a:p>
          <a:p>
            <a:pPr fontAlgn="base"/>
            <a:endParaRPr lang="en-US" sz="2000" dirty="0">
              <a:solidFill>
                <a:srgbClr val="002060"/>
              </a:solidFill>
              <a:latin typeface="Calibri" panose="020F0502020204030204"/>
            </a:endParaRPr>
          </a:p>
          <a:p>
            <a:pPr marL="342900" indent="-342900" fontAlgn="base">
              <a:buFont typeface="Arial" panose="020B0604020202020204" pitchFamily="34" charset="0"/>
              <a:buChar char="•"/>
            </a:pPr>
            <a:r>
              <a:rPr lang="en-US" sz="2000" dirty="0">
                <a:solidFill>
                  <a:srgbClr val="002060"/>
                </a:solidFill>
                <a:latin typeface="Calibri" panose="020F0502020204030204"/>
                <a:hlinkClick r:id="rId5">
                  <a:extLst>
                    <a:ext uri="{A12FA001-AC4F-418D-AE19-62706E023703}">
                      <ahyp:hlinkClr xmlns:ahyp="http://schemas.microsoft.com/office/drawing/2018/hyperlinkcolor" val="tx"/>
                    </a:ext>
                  </a:extLst>
                </a:hlinkClick>
              </a:rPr>
              <a:t>Microsoft Word - Admin vs Prog costs grantee version.docx (illinois.gov)</a:t>
            </a:r>
            <a:r>
              <a:rPr lang="en-US" sz="2000" dirty="0">
                <a:solidFill>
                  <a:srgbClr val="002060"/>
                </a:solidFill>
                <a:latin typeface="Calibri" panose="020F0502020204030204"/>
              </a:rPr>
              <a:t>​</a:t>
            </a:r>
          </a:p>
          <a:p>
            <a:pPr fontAlgn="base"/>
            <a:endParaRPr lang="en-US" sz="2000" dirty="0">
              <a:solidFill>
                <a:srgbClr val="002060"/>
              </a:solidFill>
              <a:latin typeface="Calibri" panose="020F0502020204030204"/>
            </a:endParaRPr>
          </a:p>
          <a:p>
            <a:pPr marL="342900" indent="-342900" fontAlgn="base">
              <a:buFont typeface="Arial" panose="020B0604020202020204" pitchFamily="34" charset="0"/>
              <a:buChar char="•"/>
            </a:pPr>
            <a:r>
              <a:rPr lang="en-US" sz="2000" dirty="0">
                <a:solidFill>
                  <a:srgbClr val="002060"/>
                </a:solidFill>
                <a:latin typeface="Calibri" panose="020F0502020204030204"/>
                <a:hlinkClick r:id="rId6">
                  <a:extLst>
                    <a:ext uri="{A12FA001-AC4F-418D-AE19-62706E023703}">
                      <ahyp:hlinkClr xmlns:ahyp="http://schemas.microsoft.com/office/drawing/2018/hyperlinkcolor" val="tx"/>
                    </a:ext>
                  </a:extLst>
                </a:hlinkClick>
              </a:rPr>
              <a:t>procurement.pdf (illinois.gov)</a:t>
            </a:r>
            <a:r>
              <a:rPr lang="en-US" sz="2000" dirty="0">
                <a:solidFill>
                  <a:srgbClr val="002060"/>
                </a:solidFill>
                <a:latin typeface="Calibri" panose="020F0502020204030204"/>
              </a:rPr>
              <a:t>​</a:t>
            </a:r>
          </a:p>
          <a:p>
            <a:pPr fontAlgn="base"/>
            <a:endParaRPr lang="en-US" sz="2000" dirty="0">
              <a:solidFill>
                <a:srgbClr val="002060"/>
              </a:solidFill>
              <a:latin typeface="Calibri" panose="020F0502020204030204"/>
            </a:endParaRPr>
          </a:p>
          <a:p>
            <a:pPr marL="342900" indent="-342900" fontAlgn="base">
              <a:buFont typeface="Arial" panose="020B0604020202020204" pitchFamily="34" charset="0"/>
              <a:buChar char="•"/>
            </a:pPr>
            <a:r>
              <a:rPr lang="en-US" sz="2000" dirty="0">
                <a:solidFill>
                  <a:srgbClr val="002060"/>
                </a:solidFill>
                <a:latin typeface="Calibri" panose="020F0502020204030204"/>
                <a:hlinkClick r:id="rId7">
                  <a:extLst>
                    <a:ext uri="{A12FA001-AC4F-418D-AE19-62706E023703}">
                      <ahyp:hlinkClr xmlns:ahyp="http://schemas.microsoft.com/office/drawing/2018/hyperlinkcolor" val="tx"/>
                    </a:ext>
                  </a:extLst>
                </a:hlinkClick>
              </a:rPr>
              <a:t>Video Training &amp; Resources (illinois.gov)</a:t>
            </a:r>
            <a:r>
              <a:rPr lang="en-US" sz="2000" dirty="0">
                <a:solidFill>
                  <a:srgbClr val="002060"/>
                </a:solidFill>
                <a:latin typeface="Calibri" panose="020F0502020204030204"/>
              </a:rPr>
              <a:t>​</a:t>
            </a:r>
          </a:p>
          <a:p>
            <a:pPr marL="800100" lvl="1" indent="-342900" fontAlgn="base">
              <a:buFont typeface="Arial" panose="020B0604020202020204" pitchFamily="34" charset="0"/>
              <a:buChar char="•"/>
            </a:pPr>
            <a:r>
              <a:rPr lang="en-US" sz="2000" dirty="0">
                <a:solidFill>
                  <a:srgbClr val="002060"/>
                </a:solidFill>
                <a:latin typeface="Calibri" panose="020F0502020204030204"/>
              </a:rPr>
              <a:t>Budget Overview​</a:t>
            </a:r>
          </a:p>
          <a:p>
            <a:pPr marL="800100" lvl="1" indent="-342900" fontAlgn="base">
              <a:buFont typeface="Arial" panose="020B0604020202020204" pitchFamily="34" charset="0"/>
              <a:buChar char="•"/>
            </a:pPr>
            <a:r>
              <a:rPr lang="en-US" sz="2000" dirty="0">
                <a:solidFill>
                  <a:srgbClr val="002060"/>
                </a:solidFill>
                <a:latin typeface="Calibri" panose="020F0502020204030204"/>
              </a:rPr>
              <a:t>Pre-qualification​</a:t>
            </a:r>
          </a:p>
          <a:p>
            <a:pPr marL="800100" lvl="1" indent="-342900" fontAlgn="base">
              <a:buFont typeface="Arial" panose="020B0604020202020204" pitchFamily="34" charset="0"/>
              <a:buChar char="•"/>
            </a:pPr>
            <a:r>
              <a:rPr lang="en-US" sz="2000" dirty="0">
                <a:solidFill>
                  <a:srgbClr val="002060"/>
                </a:solidFill>
                <a:latin typeface="Calibri" panose="020F0502020204030204"/>
              </a:rPr>
              <a:t>Operating Budgets​</a:t>
            </a:r>
          </a:p>
          <a:p>
            <a:pPr marL="800100" lvl="1" indent="-342900" fontAlgn="base">
              <a:buFont typeface="Arial" panose="020B0604020202020204" pitchFamily="34" charset="0"/>
              <a:buChar char="•"/>
            </a:pPr>
            <a:r>
              <a:rPr lang="en-US" sz="2000" dirty="0">
                <a:solidFill>
                  <a:srgbClr val="002060"/>
                </a:solidFill>
                <a:latin typeface="Calibri" panose="020F0502020204030204"/>
              </a:rPr>
              <a:t>Procurement Standards</a:t>
            </a:r>
          </a:p>
          <a:p>
            <a:pPr marL="342900" indent="-342900">
              <a:buFont typeface="Arial" panose="020B0604020202020204" pitchFamily="34" charset="0"/>
              <a:buChar char="•"/>
            </a:pPr>
            <a:endParaRPr lang="en-US" sz="2000" b="1" dirty="0">
              <a:solidFill>
                <a:srgbClr val="002060"/>
              </a:solidFill>
              <a:latin typeface="Calibri" panose="020F0502020204030204"/>
            </a:endParaRPr>
          </a:p>
        </p:txBody>
      </p:sp>
      <p:pic>
        <p:nvPicPr>
          <p:cNvPr id="1026" name="Picture 2" descr="A screenshot of a web page&#10;&#10;Description automatically generated">
            <a:extLst>
              <a:ext uri="{FF2B5EF4-FFF2-40B4-BE49-F238E27FC236}">
                <a16:creationId xmlns:a16="http://schemas.microsoft.com/office/drawing/2014/main" id="{94A1E733-FF78-A25A-90AC-B1491E58F6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3613" y="905425"/>
            <a:ext cx="5468561" cy="504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7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pic>
        <p:nvPicPr>
          <p:cNvPr id="6" name="Picture 5" descr="Shape, arrow&#10;&#10;Description automatically generated">
            <a:extLst>
              <a:ext uri="{FF2B5EF4-FFF2-40B4-BE49-F238E27FC236}">
                <a16:creationId xmlns:a16="http://schemas.microsoft.com/office/drawing/2014/main" id="{0C52968B-3F21-A3FF-E400-4865698F5810}"/>
              </a:ext>
            </a:extLst>
          </p:cNvPr>
          <p:cNvPicPr>
            <a:picLocks noChangeAspect="1"/>
          </p:cNvPicPr>
          <p:nvPr/>
        </p:nvPicPr>
        <p:blipFill>
          <a:blip r:embed="rId4">
            <a:alphaModFix/>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78058" y="800809"/>
            <a:ext cx="5735036" cy="4836547"/>
          </a:xfrm>
          <a:prstGeom prst="rect">
            <a:avLst/>
          </a:prstGeom>
          <a:solidFill>
            <a:srgbClr val="FFFFFF">
              <a:shade val="85000"/>
            </a:srgbClr>
          </a:solidFill>
          <a:ln w="190500" cap="sq">
            <a:solidFill>
              <a:srgbClr val="FFFFFF"/>
            </a:solidFill>
            <a:miter lim="800000"/>
          </a:ln>
          <a:effectLst>
            <a:glow rad="127000">
              <a:srgbClr val="002060"/>
            </a:glow>
            <a:outerShdw blurRad="1270000" dist="101600" dir="12900000" sx="111000" sy="111000" kx="195000" ky="145000" algn="tl" rotWithShape="0">
              <a:srgbClr val="002060">
                <a:alpha val="87000"/>
              </a:srgbClr>
            </a:outerShdw>
          </a:effectLst>
          <a:scene3d>
            <a:camera prst="orthographicFront">
              <a:rot lat="0" lon="0" rev="360000"/>
            </a:camera>
            <a:lightRig rig="twoPt" dir="t">
              <a:rot lat="0" lon="0" rev="7200000"/>
            </a:lightRig>
          </a:scene3d>
          <a:sp3d contourW="12700">
            <a:bevelT w="25400" h="19050" prst="angle"/>
            <a:contourClr>
              <a:srgbClr val="969696"/>
            </a:contourClr>
          </a:sp3d>
        </p:spPr>
      </p:pic>
    </p:spTree>
    <p:extLst>
      <p:ext uri="{BB962C8B-B14F-4D97-AF65-F5344CB8AC3E}">
        <p14:creationId xmlns:p14="http://schemas.microsoft.com/office/powerpoint/2010/main" val="340802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572589" y="0"/>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Employment Navigation</a:t>
            </a:r>
          </a:p>
        </p:txBody>
      </p:sp>
      <p:sp>
        <p:nvSpPr>
          <p:cNvPr id="13" name="Content Placeholder 12">
            <a:extLst>
              <a:ext uri="{FF2B5EF4-FFF2-40B4-BE49-F238E27FC236}">
                <a16:creationId xmlns:a16="http://schemas.microsoft.com/office/drawing/2014/main" id="{F5B7719B-2D72-7DDE-CC14-9B5235B9ACEB}"/>
              </a:ext>
            </a:extLst>
          </p:cNvPr>
          <p:cNvSpPr>
            <a:spLocks noGrp="1"/>
          </p:cNvSpPr>
          <p:nvPr>
            <p:ph idx="1"/>
          </p:nvPr>
        </p:nvSpPr>
        <p:spPr>
          <a:xfrm>
            <a:off x="624936" y="1073930"/>
            <a:ext cx="5775864" cy="5131562"/>
          </a:xfrm>
        </p:spPr>
        <p:txBody>
          <a:bodyPr>
            <a:normAutofit fontScale="92500" lnSpcReduction="10000"/>
          </a:bodyPr>
          <a:lstStyle/>
          <a:p>
            <a:pPr marL="0" indent="0">
              <a:buNone/>
            </a:pPr>
            <a:endParaRPr lang="en-US" sz="1600" dirty="0">
              <a:solidFill>
                <a:srgbClr val="002060"/>
              </a:solidFill>
              <a:latin typeface="Arial" panose="020B0604020202020204" pitchFamily="34" charset="0"/>
            </a:endParaRPr>
          </a:p>
          <a:p>
            <a:pPr marL="0" indent="0">
              <a:buNone/>
            </a:pPr>
            <a:r>
              <a:rPr lang="en-US" sz="1900" b="1" dirty="0">
                <a:solidFill>
                  <a:srgbClr val="002060"/>
                </a:solidFill>
                <a:latin typeface="Calibri" panose="020F0502020204030204"/>
              </a:rPr>
              <a:t>Commitment to at least one dedicated staff person with the responsibility to support individuals.  Roles included:</a:t>
            </a:r>
          </a:p>
          <a:p>
            <a:r>
              <a:rPr lang="en-US" sz="1800" dirty="0">
                <a:solidFill>
                  <a:srgbClr val="002060"/>
                </a:solidFill>
                <a:latin typeface="Calibri" panose="020F0502020204030204"/>
              </a:rPr>
              <a:t>Conduct comprehensive and trauma-informed</a:t>
            </a:r>
          </a:p>
          <a:p>
            <a:r>
              <a:rPr lang="en-US" sz="1800" dirty="0">
                <a:solidFill>
                  <a:srgbClr val="002060"/>
                </a:solidFill>
                <a:latin typeface="Calibri" panose="020F0502020204030204"/>
              </a:rPr>
              <a:t>Work with job seekers to co-create an employment plan </a:t>
            </a:r>
          </a:p>
          <a:p>
            <a:r>
              <a:rPr lang="en-US" sz="1800" dirty="0">
                <a:solidFill>
                  <a:srgbClr val="002060"/>
                </a:solidFill>
                <a:latin typeface="Calibri" panose="020F0502020204030204"/>
              </a:rPr>
              <a:t>Provide job seekers with the opportunity to connect with a full breadth of workforce organizations across the community, including connections to different service models</a:t>
            </a:r>
          </a:p>
          <a:p>
            <a:r>
              <a:rPr lang="en-US" sz="1800" dirty="0">
                <a:solidFill>
                  <a:srgbClr val="002060"/>
                </a:solidFill>
                <a:latin typeface="Calibri" panose="020F0502020204030204"/>
              </a:rPr>
              <a:t> Employment Navigators must have a thorough understanding of the workforce system and services in the COC area, including programs funded by public system partners. Employment services may be offered by a provider partner; however, the priority is for organizations to refer job seekers to the workforce intervention that best meets the job seeker’s needs.</a:t>
            </a:r>
          </a:p>
          <a:p>
            <a:r>
              <a:rPr lang="en-US" sz="1800" dirty="0">
                <a:solidFill>
                  <a:srgbClr val="002060"/>
                </a:solidFill>
                <a:latin typeface="Calibri" panose="020F0502020204030204"/>
              </a:rPr>
              <a:t> Coordinate with housing case managers at the RRH program or shelter to ensure that job seekers are fully supported in reaching their employment goals and to ensure that all supportive service needs are met</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3"/>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4"/>
          <a:stretch>
            <a:fillRect/>
          </a:stretch>
        </p:blipFill>
        <p:spPr>
          <a:xfrm>
            <a:off x="0" y="6709144"/>
            <a:ext cx="12238090" cy="148856"/>
          </a:xfrm>
          <a:prstGeom prst="rect">
            <a:avLst/>
          </a:prstGeom>
        </p:spPr>
      </p:pic>
      <p:graphicFrame>
        <p:nvGraphicFramePr>
          <p:cNvPr id="2" name="Diagram 1">
            <a:extLst>
              <a:ext uri="{FF2B5EF4-FFF2-40B4-BE49-F238E27FC236}">
                <a16:creationId xmlns:a16="http://schemas.microsoft.com/office/drawing/2014/main" id="{9B1A4C2D-C9AE-4A42-58FD-BF92AD33CC79}"/>
              </a:ext>
            </a:extLst>
          </p:cNvPr>
          <p:cNvGraphicFramePr/>
          <p:nvPr>
            <p:extLst>
              <p:ext uri="{D42A27DB-BD31-4B8C-83A1-F6EECF244321}">
                <p14:modId xmlns:p14="http://schemas.microsoft.com/office/powerpoint/2010/main" val="2871016042"/>
              </p:ext>
            </p:extLst>
          </p:nvPr>
        </p:nvGraphicFramePr>
        <p:xfrm>
          <a:off x="6179280" y="1212070"/>
          <a:ext cx="5221224" cy="45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1883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655869" y="-50372"/>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Support Strategies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3" name="Diagram 2">
            <a:extLst>
              <a:ext uri="{FF2B5EF4-FFF2-40B4-BE49-F238E27FC236}">
                <a16:creationId xmlns:a16="http://schemas.microsoft.com/office/drawing/2014/main" id="{CE479355-8529-5553-9E89-8C140654B373}"/>
              </a:ext>
            </a:extLst>
          </p:cNvPr>
          <p:cNvGraphicFramePr/>
          <p:nvPr>
            <p:extLst>
              <p:ext uri="{D42A27DB-BD31-4B8C-83A1-F6EECF244321}">
                <p14:modId xmlns:p14="http://schemas.microsoft.com/office/powerpoint/2010/main" val="1280830572"/>
              </p:ext>
            </p:extLst>
          </p:nvPr>
        </p:nvGraphicFramePr>
        <p:xfrm>
          <a:off x="5657517" y="989793"/>
          <a:ext cx="6534482" cy="47311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C4DC15E8-5308-49B0-31C2-94F82A6E4C00}"/>
              </a:ext>
            </a:extLst>
          </p:cNvPr>
          <p:cNvSpPr txBox="1"/>
          <p:nvPr/>
        </p:nvSpPr>
        <p:spPr>
          <a:xfrm>
            <a:off x="161798" y="2018299"/>
            <a:ext cx="6119035" cy="4038221"/>
          </a:xfrm>
          <a:prstGeom prst="rect">
            <a:avLst/>
          </a:prstGeom>
          <a:noFill/>
        </p:spPr>
        <p:txBody>
          <a:bodyPr wrap="square">
            <a:spAutoFit/>
          </a:bodyPr>
          <a:lstStyle/>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2060"/>
                </a:solidFill>
                <a:effectLst/>
                <a:latin typeface="Arial" panose="020B0604020202020204" pitchFamily="34" charset="0"/>
                <a:ea typeface="Arial" panose="020B0604020202020204" pitchFamily="34" charset="0"/>
                <a:cs typeface="Noto Sans Symbols"/>
              </a:rPr>
              <a:t>Financial and/or referral assistance for individual supports and training and employmen</a:t>
            </a:r>
            <a:r>
              <a:rPr lang="en-US" sz="1600" dirty="0">
                <a:solidFill>
                  <a:srgbClr val="002060"/>
                </a:solidFill>
                <a:latin typeface="Arial" panose="020B0604020202020204" pitchFamily="34" charset="0"/>
                <a:ea typeface="Arial" panose="020B0604020202020204" pitchFamily="34" charset="0"/>
                <a:cs typeface="Noto Sans Symbols"/>
              </a:rPr>
              <a:t>t supports</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2060"/>
                </a:solidFill>
                <a:effectLst/>
                <a:latin typeface="Arial" panose="020B0604020202020204" pitchFamily="34" charset="0"/>
                <a:ea typeface="Arial" panose="020B0604020202020204" pitchFamily="34" charset="0"/>
                <a:cs typeface="Noto Sans Symbols"/>
              </a:rPr>
              <a:t>Assistance securing reasonable accommodations for individuals with disabilities </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2060"/>
                </a:solidFill>
                <a:effectLst/>
                <a:latin typeface="Arial" panose="020B0604020202020204" pitchFamily="34" charset="0"/>
                <a:ea typeface="Arial" panose="020B0604020202020204" pitchFamily="34" charset="0"/>
                <a:cs typeface="Noto Sans Symbols"/>
              </a:rPr>
              <a:t>Financial literacy services </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2060"/>
                </a:solidFill>
                <a:effectLst/>
                <a:latin typeface="Arial" panose="020B0604020202020204" pitchFamily="34" charset="0"/>
                <a:ea typeface="Arial" panose="020B0604020202020204" pitchFamily="34" charset="0"/>
                <a:cs typeface="Noto Sans Symbols"/>
              </a:rPr>
              <a:t>Counseling individuals about the workplace, including the resolution of work-related problems</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2060"/>
                </a:solidFill>
                <a:effectLst/>
                <a:latin typeface="Arial" panose="020B0604020202020204" pitchFamily="34" charset="0"/>
                <a:ea typeface="Arial" panose="020B0604020202020204" pitchFamily="34" charset="0"/>
                <a:cs typeface="Noto Sans Symbols"/>
              </a:rPr>
              <a:t>Mentoring</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2060"/>
                </a:solidFill>
                <a:effectLst/>
                <a:latin typeface="Arial" panose="020B0604020202020204" pitchFamily="34" charset="0"/>
                <a:ea typeface="Arial" panose="020B0604020202020204" pitchFamily="34" charset="0"/>
                <a:cs typeface="Noto Sans Symbols"/>
              </a:rPr>
              <a:t>Peer support groups</a:t>
            </a:r>
          </a:p>
          <a:p>
            <a:pPr marL="342900" marR="0" lvl="0" indent="-342900">
              <a:lnSpc>
                <a:spcPct val="115000"/>
              </a:lnSpc>
              <a:spcBef>
                <a:spcPts val="0"/>
              </a:spcBef>
              <a:spcAft>
                <a:spcPts val="0"/>
              </a:spcAft>
              <a:buFont typeface="Arial" panose="020B0604020202020204" pitchFamily="34" charset="0"/>
              <a:buChar char="●"/>
            </a:pPr>
            <a:r>
              <a:rPr lang="en-US" sz="1600" dirty="0">
                <a:solidFill>
                  <a:srgbClr val="002060"/>
                </a:solidFill>
                <a:effectLst/>
                <a:latin typeface="Arial" panose="020B0604020202020204" pitchFamily="34" charset="0"/>
                <a:ea typeface="Arial" panose="020B0604020202020204" pitchFamily="34" charset="0"/>
                <a:cs typeface="Noto Sans Symbols"/>
              </a:rPr>
              <a:t>Referrals to digital equity resources such as low or reduced cost internet connectivity programs, devices, and digital solutions to facilitate remote work, at home learning, or communications with employers or employability service providers.</a:t>
            </a:r>
            <a:endParaRPr lang="en-US" sz="1600" dirty="0">
              <a:effectLst/>
              <a:latin typeface="Noto Sans Symbols"/>
              <a:ea typeface="Noto Sans Symbols"/>
              <a:cs typeface="Noto Sans Symbols"/>
            </a:endParaRPr>
          </a:p>
        </p:txBody>
      </p:sp>
      <p:sp>
        <p:nvSpPr>
          <p:cNvPr id="16" name="TextBox 15">
            <a:extLst>
              <a:ext uri="{FF2B5EF4-FFF2-40B4-BE49-F238E27FC236}">
                <a16:creationId xmlns:a16="http://schemas.microsoft.com/office/drawing/2014/main" id="{C669F24B-461F-1AFC-FE50-77E716334B28}"/>
              </a:ext>
            </a:extLst>
          </p:cNvPr>
          <p:cNvSpPr txBox="1"/>
          <p:nvPr/>
        </p:nvSpPr>
        <p:spPr>
          <a:xfrm>
            <a:off x="161798" y="1155957"/>
            <a:ext cx="6369630" cy="984885"/>
          </a:xfrm>
          <a:prstGeom prst="rect">
            <a:avLst/>
          </a:prstGeom>
          <a:noFill/>
        </p:spPr>
        <p:txBody>
          <a:bodyPr wrap="square">
            <a:spAutoFit/>
          </a:bodyPr>
          <a:lstStyle/>
          <a:p>
            <a:r>
              <a:rPr lang="en-US" sz="2000" b="1" dirty="0">
                <a:solidFill>
                  <a:srgbClr val="002060"/>
                </a:solidFill>
                <a:effectLst/>
                <a:latin typeface="Arial" panose="020B0604020202020204" pitchFamily="34" charset="0"/>
                <a:ea typeface="Arial" panose="020B0604020202020204" pitchFamily="34" charset="0"/>
              </a:rPr>
              <a:t>Develop clear strategies that are designed to support job seekers including but not limited to:</a:t>
            </a:r>
          </a:p>
          <a:p>
            <a:r>
              <a:rPr lang="en-US" sz="1800" dirty="0">
                <a:solidFill>
                  <a:srgbClr val="002060"/>
                </a:solidFill>
                <a:effectLst/>
                <a:latin typeface="Arial" panose="020B0604020202020204" pitchFamily="34" charset="0"/>
                <a:ea typeface="Arial" panose="020B0604020202020204" pitchFamily="34" charset="0"/>
              </a:rPr>
              <a:t> </a:t>
            </a:r>
            <a:endParaRPr lang="en-US" dirty="0"/>
          </a:p>
        </p:txBody>
      </p:sp>
    </p:spTree>
    <p:extLst>
      <p:ext uri="{BB962C8B-B14F-4D97-AF65-F5344CB8AC3E}">
        <p14:creationId xmlns:p14="http://schemas.microsoft.com/office/powerpoint/2010/main" val="591130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736395" y="-65612"/>
            <a:ext cx="6880262" cy="1325563"/>
          </a:xfrm>
        </p:spPr>
        <p:txBody>
          <a:bodyPr>
            <a:normAutofit fontScale="90000"/>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Work Readiness Strategies</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2" name="Diagram 1">
            <a:extLst>
              <a:ext uri="{FF2B5EF4-FFF2-40B4-BE49-F238E27FC236}">
                <a16:creationId xmlns:a16="http://schemas.microsoft.com/office/drawing/2014/main" id="{95DCD0B7-CE46-40F0-F6F9-BA65EC644CC8}"/>
              </a:ext>
            </a:extLst>
          </p:cNvPr>
          <p:cNvGraphicFramePr/>
          <p:nvPr>
            <p:extLst>
              <p:ext uri="{D42A27DB-BD31-4B8C-83A1-F6EECF244321}">
                <p14:modId xmlns:p14="http://schemas.microsoft.com/office/powerpoint/2010/main" val="3781840914"/>
              </p:ext>
            </p:extLst>
          </p:nvPr>
        </p:nvGraphicFramePr>
        <p:xfrm>
          <a:off x="6786463" y="1212070"/>
          <a:ext cx="5221224"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F0197D40-45F5-D92C-08C5-389179C6F71D}"/>
              </a:ext>
            </a:extLst>
          </p:cNvPr>
          <p:cNvSpPr/>
          <p:nvPr/>
        </p:nvSpPr>
        <p:spPr>
          <a:xfrm>
            <a:off x="184312" y="1274564"/>
            <a:ext cx="8577133" cy="4247317"/>
          </a:xfrm>
          <a:prstGeom prst="rect">
            <a:avLst/>
          </a:prstGeom>
        </p:spPr>
        <p:txBody>
          <a:bodyPr wrap="square" lIns="91440" tIns="45720" rIns="91440" bIns="45720" anchor="t">
            <a:spAutoFit/>
          </a:bodyPr>
          <a:lstStyle/>
          <a:p>
            <a:pPr>
              <a:lnSpc>
                <a:spcPct val="115000"/>
              </a:lnSpc>
            </a:pPr>
            <a:r>
              <a:rPr lang="en-US" sz="2000" b="1" dirty="0">
                <a:solidFill>
                  <a:srgbClr val="002060"/>
                </a:solidFill>
                <a:latin typeface="Arial" panose="020B0604020202020204" pitchFamily="34" charset="0"/>
              </a:rPr>
              <a:t>The pilot program must include services that prepare individuals for job search and work. At a minimum, pilot programs will:</a:t>
            </a:r>
          </a:p>
          <a:p>
            <a:pPr marL="342900" indent="-342900">
              <a:lnSpc>
                <a:spcPct val="200000"/>
              </a:lnSpc>
              <a:buFont typeface="Arial" panose="020B0604020202020204" pitchFamily="34" charset="0"/>
              <a:buChar char="●"/>
            </a:pPr>
            <a:r>
              <a:rPr lang="en-US" sz="1600" dirty="0">
                <a:solidFill>
                  <a:srgbClr val="002060"/>
                </a:solidFill>
                <a:latin typeface="Arial" panose="020B0604020202020204" pitchFamily="34" charset="0"/>
              </a:rPr>
              <a:t>Support job seekers in conducting a job search</a:t>
            </a:r>
          </a:p>
          <a:p>
            <a:pPr marL="342900" indent="-342900">
              <a:lnSpc>
                <a:spcPct val="200000"/>
              </a:lnSpc>
              <a:buFont typeface="Arial" panose="020B0604020202020204" pitchFamily="34" charset="0"/>
              <a:buChar char="●"/>
            </a:pPr>
            <a:r>
              <a:rPr lang="en-US" sz="1600" dirty="0">
                <a:solidFill>
                  <a:srgbClr val="002060"/>
                </a:solidFill>
                <a:latin typeface="Arial" panose="020B0604020202020204" pitchFamily="34" charset="0"/>
              </a:rPr>
              <a:t>Resume development</a:t>
            </a:r>
          </a:p>
          <a:p>
            <a:pPr marL="342900" indent="-342900">
              <a:lnSpc>
                <a:spcPct val="200000"/>
              </a:lnSpc>
              <a:buFont typeface="Arial" panose="020B0604020202020204" pitchFamily="34" charset="0"/>
              <a:buChar char="●"/>
            </a:pPr>
            <a:r>
              <a:rPr lang="en-US" sz="1600" dirty="0">
                <a:solidFill>
                  <a:srgbClr val="002060"/>
                </a:solidFill>
                <a:latin typeface="Arial" panose="020B0604020202020204" pitchFamily="34" charset="0"/>
              </a:rPr>
              <a:t>Interviewing skills</a:t>
            </a:r>
          </a:p>
          <a:p>
            <a:pPr marL="342900" indent="-342900">
              <a:lnSpc>
                <a:spcPct val="200000"/>
              </a:lnSpc>
              <a:buFont typeface="Arial" panose="020B0604020202020204" pitchFamily="34" charset="0"/>
              <a:buChar char="●"/>
            </a:pPr>
            <a:r>
              <a:rPr lang="en-US" sz="1600" dirty="0">
                <a:solidFill>
                  <a:srgbClr val="002060"/>
                </a:solidFill>
                <a:latin typeface="Arial" panose="020B0604020202020204" pitchFamily="34" charset="0"/>
              </a:rPr>
              <a:t>Understanding employer expectations</a:t>
            </a:r>
          </a:p>
          <a:p>
            <a:pPr marL="342900" indent="-342900">
              <a:lnSpc>
                <a:spcPct val="200000"/>
              </a:lnSpc>
              <a:buFont typeface="Arial" panose="020B0604020202020204" pitchFamily="34" charset="0"/>
              <a:buChar char="●"/>
            </a:pPr>
            <a:r>
              <a:rPr lang="en-US" sz="1600" dirty="0">
                <a:solidFill>
                  <a:srgbClr val="002060"/>
                </a:solidFill>
                <a:latin typeface="Arial" panose="020B0604020202020204" pitchFamily="34" charset="0"/>
              </a:rPr>
              <a:t>Using career exploration tools</a:t>
            </a:r>
          </a:p>
          <a:p>
            <a:pPr>
              <a:lnSpc>
                <a:spcPct val="200000"/>
              </a:lnSpc>
            </a:pPr>
            <a:endParaRPr lang="en-US" sz="1600" dirty="0">
              <a:solidFill>
                <a:srgbClr val="002060"/>
              </a:solidFill>
              <a:latin typeface="Arial" panose="020B0604020202020204" pitchFamily="34" charset="0"/>
            </a:endParaRPr>
          </a:p>
          <a:p>
            <a:r>
              <a:rPr lang="en-US" sz="1600" dirty="0">
                <a:solidFill>
                  <a:srgbClr val="002060"/>
                </a:solidFill>
                <a:latin typeface="Arial" panose="020B0604020202020204" pitchFamily="34" charset="0"/>
              </a:rPr>
              <a:t>Illinois Essential Employability Skills Framework:</a:t>
            </a:r>
          </a:p>
          <a:p>
            <a:r>
              <a:rPr lang="en-US" sz="1600" dirty="0">
                <a:hlinkClick r:id="rId9"/>
              </a:rPr>
              <a:t>17-3428 Final.pdf (illinoisworknet.com)</a:t>
            </a:r>
            <a:endParaRPr lang="en-US" sz="1600" dirty="0">
              <a:solidFill>
                <a:srgbClr val="002060"/>
              </a:solidFill>
              <a:latin typeface="Arial" panose="020B0604020202020204" pitchFamily="34" charset="0"/>
            </a:endParaRPr>
          </a:p>
        </p:txBody>
      </p:sp>
      <p:sp>
        <p:nvSpPr>
          <p:cNvPr id="4" name="Freeform: Shape 3">
            <a:extLst>
              <a:ext uri="{FF2B5EF4-FFF2-40B4-BE49-F238E27FC236}">
                <a16:creationId xmlns:a16="http://schemas.microsoft.com/office/drawing/2014/main" id="{0DE04E3D-34D1-35B0-5C51-628D91B1B3A6}"/>
              </a:ext>
            </a:extLst>
          </p:cNvPr>
          <p:cNvSpPr/>
          <p:nvPr/>
        </p:nvSpPr>
        <p:spPr>
          <a:xfrm>
            <a:off x="8656954" y="4611211"/>
            <a:ext cx="1410794" cy="1355617"/>
          </a:xfrm>
          <a:custGeom>
            <a:avLst/>
            <a:gdLst>
              <a:gd name="connsiteX0" fmla="*/ 0 w 1345470"/>
              <a:gd name="connsiteY0" fmla="*/ 665699 h 1331397"/>
              <a:gd name="connsiteX1" fmla="*/ 672735 w 1345470"/>
              <a:gd name="connsiteY1" fmla="*/ 0 h 1331397"/>
              <a:gd name="connsiteX2" fmla="*/ 1345470 w 1345470"/>
              <a:gd name="connsiteY2" fmla="*/ 665699 h 1331397"/>
              <a:gd name="connsiteX3" fmla="*/ 672735 w 1345470"/>
              <a:gd name="connsiteY3" fmla="*/ 1331398 h 1331397"/>
              <a:gd name="connsiteX4" fmla="*/ 0 w 1345470"/>
              <a:gd name="connsiteY4" fmla="*/ 665699 h 1331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5470" h="1331397">
                <a:moveTo>
                  <a:pt x="0" y="665699"/>
                </a:moveTo>
                <a:cubicBezTo>
                  <a:pt x="0" y="298044"/>
                  <a:pt x="301194" y="0"/>
                  <a:pt x="672735" y="0"/>
                </a:cubicBezTo>
                <a:cubicBezTo>
                  <a:pt x="1044276" y="0"/>
                  <a:pt x="1345470" y="298044"/>
                  <a:pt x="1345470" y="665699"/>
                </a:cubicBezTo>
                <a:cubicBezTo>
                  <a:pt x="1345470" y="1033354"/>
                  <a:pt x="1044276" y="1331398"/>
                  <a:pt x="672735" y="1331398"/>
                </a:cubicBezTo>
                <a:cubicBezTo>
                  <a:pt x="301194" y="1331398"/>
                  <a:pt x="0" y="1033354"/>
                  <a:pt x="0" y="665699"/>
                </a:cubicBezTo>
                <a:close/>
              </a:path>
            </a:pathLst>
          </a:custGeom>
          <a:solidFill>
            <a:srgbClr val="C00000"/>
          </a:solidFill>
          <a:ln>
            <a:solidFill>
              <a:srgbClr val="7030A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rgbClr r="0" g="0" b="0"/>
          </a:lnRef>
          <a:fillRef idx="1">
            <a:scrgbClr r="0" g="0" b="0"/>
          </a:fillRef>
          <a:effectRef idx="0">
            <a:scrgbClr r="0" g="0" b="0"/>
          </a:effectRef>
          <a:fontRef idx="minor">
            <a:schemeClr val="tx1"/>
          </a:fontRef>
        </p:style>
        <p:txBody>
          <a:bodyPr spcFirstLastPara="0" vert="horz" wrap="square" lIns="213550" tIns="211489" rIns="213550" bIns="211489" numCol="1" spcCol="1270" anchor="ctr" anchorCtr="0">
            <a:noAutofit/>
          </a:bodyPr>
          <a:lstStyle/>
          <a:p>
            <a:pPr marL="0" lvl="0" indent="0" algn="ctr" defTabSz="577850">
              <a:lnSpc>
                <a:spcPct val="90000"/>
              </a:lnSpc>
              <a:spcBef>
                <a:spcPct val="0"/>
              </a:spcBef>
              <a:spcAft>
                <a:spcPct val="35000"/>
              </a:spcAft>
              <a:buNone/>
            </a:pPr>
            <a:r>
              <a:rPr lang="en-US" sz="1300" b="1" i="0" kern="1200" dirty="0">
                <a:solidFill>
                  <a:schemeClr val="bg1"/>
                </a:solidFill>
                <a:effectLst>
                  <a:outerShdw blurRad="63500" sx="102000" sy="102000" algn="ctr" rotWithShape="0">
                    <a:prstClr val="black">
                      <a:alpha val="40000"/>
                    </a:prstClr>
                  </a:outerShdw>
                </a:effectLst>
                <a:latin typeface="+mn-lt"/>
                <a:cs typeface="Malayalam MN" pitchFamily="2" charset="0"/>
              </a:rPr>
              <a:t>Work Readiness Strategies</a:t>
            </a:r>
          </a:p>
        </p:txBody>
      </p:sp>
    </p:spTree>
    <p:extLst>
      <p:ext uri="{BB962C8B-B14F-4D97-AF65-F5344CB8AC3E}">
        <p14:creationId xmlns:p14="http://schemas.microsoft.com/office/powerpoint/2010/main" val="320829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9158089-7FB9-030E-9194-1349A634E521}"/>
              </a:ext>
            </a:extLst>
          </p:cNvPr>
          <p:cNvSpPr>
            <a:spLocks noGrp="1"/>
          </p:cNvSpPr>
          <p:nvPr>
            <p:ph type="title"/>
          </p:nvPr>
        </p:nvSpPr>
        <p:spPr>
          <a:xfrm>
            <a:off x="2736395" y="-65612"/>
            <a:ext cx="6880262" cy="1325563"/>
          </a:xfrm>
        </p:spPr>
        <p:txBody>
          <a:bodyPr/>
          <a:lstStyle/>
          <a:p>
            <a:pPr algn="ctr"/>
            <a:r>
              <a:rPr lang="en-US" sz="5400" b="1" dirty="0">
                <a:ln>
                  <a:solidFill>
                    <a:schemeClr val="accent1"/>
                  </a:solidFill>
                </a:ln>
                <a:solidFill>
                  <a:srgbClr val="ED7D31"/>
                </a:solidFill>
                <a:effectLst>
                  <a:outerShdw blurRad="50800" dist="38100" dir="5400000" algn="t" rotWithShape="0">
                    <a:prstClr val="black">
                      <a:alpha val="40000"/>
                    </a:prstClr>
                  </a:outerShdw>
                </a:effectLst>
                <a:latin typeface="Calibri Light" panose="020F0302020204030204"/>
              </a:rPr>
              <a:t>Training and Education</a:t>
            </a:r>
          </a:p>
        </p:txBody>
      </p:sp>
      <p:pic>
        <p:nvPicPr>
          <p:cNvPr id="7" name="Picture 6">
            <a:extLst>
              <a:ext uri="{FF2B5EF4-FFF2-40B4-BE49-F238E27FC236}">
                <a16:creationId xmlns:a16="http://schemas.microsoft.com/office/drawing/2014/main" id="{44320A45-9B8A-182A-4A00-74B4CE4A6EF6}"/>
              </a:ext>
            </a:extLst>
          </p:cNvPr>
          <p:cNvPicPr>
            <a:picLocks noChangeAspect="1"/>
          </p:cNvPicPr>
          <p:nvPr/>
        </p:nvPicPr>
        <p:blipFill>
          <a:blip r:embed="rId2"/>
          <a:stretch>
            <a:fillRect/>
          </a:stretch>
        </p:blipFill>
        <p:spPr>
          <a:xfrm>
            <a:off x="1" y="0"/>
            <a:ext cx="12191999" cy="286996"/>
          </a:xfrm>
          <a:prstGeom prst="rect">
            <a:avLst/>
          </a:prstGeom>
        </p:spPr>
      </p:pic>
      <p:pic>
        <p:nvPicPr>
          <p:cNvPr id="11" name="Picture 10">
            <a:extLst>
              <a:ext uri="{FF2B5EF4-FFF2-40B4-BE49-F238E27FC236}">
                <a16:creationId xmlns:a16="http://schemas.microsoft.com/office/drawing/2014/main" id="{E4980598-D34B-D34B-75B9-B13CBED4A3F8}"/>
              </a:ext>
            </a:extLst>
          </p:cNvPr>
          <p:cNvPicPr>
            <a:picLocks noChangeAspect="1"/>
          </p:cNvPicPr>
          <p:nvPr/>
        </p:nvPicPr>
        <p:blipFill>
          <a:blip r:embed="rId3"/>
          <a:stretch>
            <a:fillRect/>
          </a:stretch>
        </p:blipFill>
        <p:spPr>
          <a:xfrm>
            <a:off x="0" y="6709144"/>
            <a:ext cx="12238090" cy="148856"/>
          </a:xfrm>
          <a:prstGeom prst="rect">
            <a:avLst/>
          </a:prstGeom>
        </p:spPr>
      </p:pic>
      <p:graphicFrame>
        <p:nvGraphicFramePr>
          <p:cNvPr id="2" name="Diagram 1">
            <a:extLst>
              <a:ext uri="{FF2B5EF4-FFF2-40B4-BE49-F238E27FC236}">
                <a16:creationId xmlns:a16="http://schemas.microsoft.com/office/drawing/2014/main" id="{95DCD0B7-CE46-40F0-F6F9-BA65EC644CC8}"/>
              </a:ext>
            </a:extLst>
          </p:cNvPr>
          <p:cNvGraphicFramePr/>
          <p:nvPr>
            <p:extLst>
              <p:ext uri="{D42A27DB-BD31-4B8C-83A1-F6EECF244321}">
                <p14:modId xmlns:p14="http://schemas.microsoft.com/office/powerpoint/2010/main" val="2737246984"/>
              </p:ext>
            </p:extLst>
          </p:nvPr>
        </p:nvGraphicFramePr>
        <p:xfrm>
          <a:off x="5601022" y="1873631"/>
          <a:ext cx="4792470" cy="4361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a:extLst>
              <a:ext uri="{FF2B5EF4-FFF2-40B4-BE49-F238E27FC236}">
                <a16:creationId xmlns:a16="http://schemas.microsoft.com/office/drawing/2014/main" id="{F0197D40-45F5-D92C-08C5-389179C6F71D}"/>
              </a:ext>
            </a:extLst>
          </p:cNvPr>
          <p:cNvSpPr/>
          <p:nvPr/>
        </p:nvSpPr>
        <p:spPr>
          <a:xfrm>
            <a:off x="161052" y="898080"/>
            <a:ext cx="10232440" cy="5632311"/>
          </a:xfrm>
          <a:prstGeom prst="rect">
            <a:avLst/>
          </a:prstGeom>
        </p:spPr>
        <p:txBody>
          <a:bodyPr wrap="square" lIns="91440" tIns="45720" rIns="91440" bIns="45720" anchor="t">
            <a:spAutoFit/>
          </a:bodyPr>
          <a:lstStyle/>
          <a:p>
            <a:r>
              <a:rPr lang="en-US" sz="2000" b="1" dirty="0">
                <a:solidFill>
                  <a:srgbClr val="002060"/>
                </a:solidFill>
                <a:latin typeface="Arial" panose="020B0604020202020204" pitchFamily="34" charset="0"/>
              </a:rPr>
              <a:t>The pilot program must include strategies to help individuals find training or education services that support their employment and career goals. This includes:</a:t>
            </a:r>
          </a:p>
          <a:p>
            <a:endParaRPr lang="en-US" sz="2000" b="1" dirty="0">
              <a:solidFill>
                <a:srgbClr val="002060"/>
              </a:solidFill>
              <a:latin typeface="Arial" panose="020B0604020202020204" pitchFamily="34" charset="0"/>
            </a:endParaRPr>
          </a:p>
          <a:p>
            <a:pPr marL="342900" indent="-342900">
              <a:lnSpc>
                <a:spcPct val="200000"/>
              </a:lnSpc>
              <a:buFont typeface="Arial" panose="020B0604020202020204" pitchFamily="34" charset="0"/>
              <a:buChar char="•"/>
            </a:pPr>
            <a:r>
              <a:rPr lang="en-US" sz="2000" dirty="0">
                <a:solidFill>
                  <a:srgbClr val="002060"/>
                </a:solidFill>
                <a:latin typeface="Arial" panose="020B0604020202020204" pitchFamily="34" charset="0"/>
              </a:rPr>
              <a:t>Occupational skills training </a:t>
            </a:r>
          </a:p>
          <a:p>
            <a:pPr marL="342900" indent="-342900">
              <a:lnSpc>
                <a:spcPct val="200000"/>
              </a:lnSpc>
              <a:buFont typeface="Arial" panose="020B0604020202020204" pitchFamily="34" charset="0"/>
              <a:buChar char="•"/>
            </a:pPr>
            <a:r>
              <a:rPr lang="en-US" sz="2000" dirty="0">
                <a:solidFill>
                  <a:srgbClr val="002060"/>
                </a:solidFill>
                <a:latin typeface="Arial" panose="020B0604020202020204" pitchFamily="34" charset="0"/>
              </a:rPr>
              <a:t>Entrepreneurial </a:t>
            </a:r>
          </a:p>
          <a:p>
            <a:pPr marL="342900" indent="-342900">
              <a:lnSpc>
                <a:spcPct val="200000"/>
              </a:lnSpc>
              <a:buFont typeface="Arial" panose="020B0604020202020204" pitchFamily="34" charset="0"/>
              <a:buChar char="•"/>
            </a:pPr>
            <a:r>
              <a:rPr lang="en-US" sz="2000" dirty="0">
                <a:solidFill>
                  <a:srgbClr val="002060"/>
                </a:solidFill>
                <a:latin typeface="Arial" panose="020B0604020202020204" pitchFamily="34" charset="0"/>
              </a:rPr>
              <a:t>Adult </a:t>
            </a:r>
          </a:p>
          <a:p>
            <a:pPr marL="342900" indent="-342900">
              <a:lnSpc>
                <a:spcPct val="200000"/>
              </a:lnSpc>
              <a:buFont typeface="Arial" panose="020B0604020202020204" pitchFamily="34" charset="0"/>
              <a:buChar char="•"/>
            </a:pPr>
            <a:r>
              <a:rPr lang="en-US" sz="2000" dirty="0">
                <a:solidFill>
                  <a:srgbClr val="002060"/>
                </a:solidFill>
                <a:latin typeface="Arial" panose="020B0604020202020204" pitchFamily="34" charset="0"/>
              </a:rPr>
              <a:t>Pre-apprenticeship </a:t>
            </a:r>
          </a:p>
          <a:p>
            <a:pPr marL="342900" indent="-342900">
              <a:lnSpc>
                <a:spcPct val="200000"/>
              </a:lnSpc>
              <a:buFont typeface="Arial" panose="020B0604020202020204" pitchFamily="34" charset="0"/>
              <a:buChar char="•"/>
            </a:pPr>
            <a:r>
              <a:rPr lang="en-US" sz="2000" dirty="0">
                <a:solidFill>
                  <a:srgbClr val="002060"/>
                </a:solidFill>
                <a:latin typeface="Arial" panose="020B0604020202020204" pitchFamily="34" charset="0"/>
              </a:rPr>
              <a:t>Apprenticeship </a:t>
            </a:r>
          </a:p>
          <a:p>
            <a:pPr marL="342900" indent="-342900">
              <a:lnSpc>
                <a:spcPct val="200000"/>
              </a:lnSpc>
              <a:buFont typeface="Arial" panose="020B0604020202020204" pitchFamily="34" charset="0"/>
              <a:buChar char="•"/>
            </a:pPr>
            <a:r>
              <a:rPr lang="en-US" sz="2000" dirty="0">
                <a:solidFill>
                  <a:srgbClr val="002060"/>
                </a:solidFill>
                <a:latin typeface="Arial" panose="020B0604020202020204" pitchFamily="34" charset="0"/>
              </a:rPr>
              <a:t>Transitional jobs </a:t>
            </a:r>
          </a:p>
          <a:p>
            <a:pPr marL="342900" indent="-342900">
              <a:lnSpc>
                <a:spcPct val="200000"/>
              </a:lnSpc>
              <a:buFont typeface="Arial" panose="020B0604020202020204" pitchFamily="34" charset="0"/>
              <a:buChar char="•"/>
            </a:pPr>
            <a:r>
              <a:rPr lang="en-US" sz="2000" dirty="0">
                <a:solidFill>
                  <a:srgbClr val="002060"/>
                </a:solidFill>
                <a:latin typeface="Arial" panose="020B0604020202020204" pitchFamily="34" charset="0"/>
              </a:rPr>
              <a:t>On the Job Training (OJT)</a:t>
            </a:r>
          </a:p>
          <a:p>
            <a:endParaRPr lang="en-US" sz="2000" b="1" dirty="0">
              <a:solidFill>
                <a:srgbClr val="002060"/>
              </a:solidFill>
              <a:latin typeface="Arial" panose="020B0604020202020204" pitchFamily="34" charset="0"/>
            </a:endParaRPr>
          </a:p>
        </p:txBody>
      </p:sp>
    </p:spTree>
    <p:extLst>
      <p:ext uri="{BB962C8B-B14F-4D97-AF65-F5344CB8AC3E}">
        <p14:creationId xmlns:p14="http://schemas.microsoft.com/office/powerpoint/2010/main" val="3410274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691C890CC1C141B3769DAEBBB08F26" ma:contentTypeVersion="7" ma:contentTypeDescription="Create a new document." ma:contentTypeScope="" ma:versionID="e421a4fe5f8803a424d1170cd6b71f44">
  <xsd:schema xmlns:xsd="http://www.w3.org/2001/XMLSchema" xmlns:xs="http://www.w3.org/2001/XMLSchema" xmlns:p="http://schemas.microsoft.com/office/2006/metadata/properties" xmlns:ns1="http://schemas.microsoft.com/sharepoint/v3" xmlns:ns2="628deba3-ad18-4f7d-837d-8b626f24ef64" targetNamespace="http://schemas.microsoft.com/office/2006/metadata/properties" ma:root="true" ma:fieldsID="ccde1ab382c562759cc71332a52d597b" ns1:_="" ns2:_="">
    <xsd:import namespace="http://schemas.microsoft.com/sharepoint/v3"/>
    <xsd:import namespace="628deba3-ad18-4f7d-837d-8b626f24ef64"/>
    <xsd:element name="properties">
      <xsd:complexType>
        <xsd:sequence>
          <xsd:element name="documentManagement">
            <xsd:complexType>
              <xsd:all>
                <xsd:element ref="ns1:PublishingStartDate" minOccurs="0"/>
                <xsd:element ref="ns1:PublishingExpirationDate" minOccurs="0"/>
                <xsd:element ref="ns2:URL" minOccurs="0"/>
                <xsd:element ref="ns2:UR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deba3-ad18-4f7d-837d-8b626f24ef64" elementFormDefault="qualified">
    <xsd:import namespace="http://schemas.microsoft.com/office/2006/documentManagement/types"/>
    <xsd:import namespace="http://schemas.microsoft.com/office/infopath/2007/PartnerControls"/>
    <xsd:element name="URL" ma:index="10" nillable="true" ma:displayName="URL"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s" ma:index="11" nillable="true" ma:displayName="URLs" ma:list="{3e68b601-11f6-4942-a07e-a047c38a7446}" ma:internalName="URLs" ma:showField="ComplianceAssetI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s xmlns="628deba3-ad18-4f7d-837d-8b626f24ef64"/>
    <PublishingExpirationDate xmlns="http://schemas.microsoft.com/sharepoint/v3" xsi:nil="true"/>
    <PublishingStartDate xmlns="http://schemas.microsoft.com/sharepoint/v3" xsi:nil="true"/>
    <URL xmlns="628deba3-ad18-4f7d-837d-8b626f24ef64">
      <Url xsi:nil="true"/>
      <Description xsi:nil="true"/>
    </URL>
  </documentManagement>
</p:properties>
</file>

<file path=customXml/itemProps1.xml><?xml version="1.0" encoding="utf-8"?>
<ds:datastoreItem xmlns:ds="http://schemas.openxmlformats.org/officeDocument/2006/customXml" ds:itemID="{97A08B6A-F988-4902-B785-0A034AEED717}"/>
</file>

<file path=customXml/itemProps2.xml><?xml version="1.0" encoding="utf-8"?>
<ds:datastoreItem xmlns:ds="http://schemas.openxmlformats.org/officeDocument/2006/customXml" ds:itemID="{078A1998-FD01-499C-A6C3-8AEAE84BA292}"/>
</file>

<file path=customXml/itemProps3.xml><?xml version="1.0" encoding="utf-8"?>
<ds:datastoreItem xmlns:ds="http://schemas.openxmlformats.org/officeDocument/2006/customXml" ds:itemID="{4C5B01D1-FA41-44ED-A6D6-9B34666E32DF}"/>
</file>

<file path=docProps/app.xml><?xml version="1.0" encoding="utf-8"?>
<Properties xmlns="http://schemas.openxmlformats.org/officeDocument/2006/extended-properties" xmlns:vt="http://schemas.openxmlformats.org/officeDocument/2006/docPropsVTypes">
  <TotalTime>36385</TotalTime>
  <Words>5165</Words>
  <Application>Microsoft Office PowerPoint</Application>
  <PresentationFormat>Widescreen</PresentationFormat>
  <Paragraphs>555</Paragraphs>
  <Slides>57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Avenir Next LT Pro</vt:lpstr>
      <vt:lpstr>Calibri</vt:lpstr>
      <vt:lpstr>Calibri Light</vt:lpstr>
      <vt:lpstr>Noto Sans Symbols</vt:lpstr>
      <vt:lpstr>Times New Roman</vt:lpstr>
      <vt:lpstr>Wingdings</vt:lpstr>
      <vt:lpstr>Office Theme</vt:lpstr>
      <vt:lpstr>PowerPoint Presentation</vt:lpstr>
      <vt:lpstr>Agenda</vt:lpstr>
      <vt:lpstr>Guiding Legislation</vt:lpstr>
      <vt:lpstr>Home Illinois Pilot</vt:lpstr>
      <vt:lpstr>Partnerships</vt:lpstr>
      <vt:lpstr>Employment Navigation</vt:lpstr>
      <vt:lpstr>Support Strategies</vt:lpstr>
      <vt:lpstr>Work Readiness Strategies</vt:lpstr>
      <vt:lpstr>Training and Education</vt:lpstr>
      <vt:lpstr>Equity-Focused Program Culture</vt:lpstr>
      <vt:lpstr>Employment and Training Components</vt:lpstr>
      <vt:lpstr>Employment and Training Components</vt:lpstr>
      <vt:lpstr>Employer Engagement</vt:lpstr>
      <vt:lpstr>Performance Goals &amp; Measures</vt:lpstr>
      <vt:lpstr>Performance Goals</vt:lpstr>
      <vt:lpstr>Performance Standards</vt:lpstr>
      <vt:lpstr>Performance Metrics</vt:lpstr>
      <vt:lpstr>Performance Reports</vt:lpstr>
      <vt:lpstr>Timelines</vt:lpstr>
      <vt:lpstr>Application Components</vt:lpstr>
      <vt:lpstr>Application Components : Capacity</vt:lpstr>
      <vt:lpstr>PowerPoint Presentation</vt:lpstr>
      <vt:lpstr>Application Components : Program Plan</vt:lpstr>
      <vt:lpstr>Application Components : Budget</vt:lpstr>
      <vt:lpstr>Documents for Submission</vt:lpstr>
      <vt:lpstr>Review Criteria</vt:lpstr>
      <vt:lpstr>Submission</vt:lpstr>
      <vt:lpstr>An Overview of the Grant Submission Requirements under the Illinois  Grant Accountability and Transparency Act</vt:lpstr>
      <vt:lpstr>Standard Application &amp; Grant Award Documents</vt:lpstr>
      <vt:lpstr>Grant Life Cycle</vt:lpstr>
      <vt:lpstr>Illinois  Grant Accountability and Transparency Act </vt:lpstr>
      <vt:lpstr>Grantee Pre-Award Requirements</vt:lpstr>
      <vt:lpstr>GATA &amp; Indirect Cost Rate System</vt:lpstr>
      <vt:lpstr>Grantee Registration</vt:lpstr>
      <vt:lpstr>Grantee Pre-Qualification</vt:lpstr>
      <vt:lpstr>Pre-Qualification Notification</vt:lpstr>
      <vt:lpstr>GATA Framework for Risk Assessment</vt:lpstr>
      <vt:lpstr>Indirect Cost Rate Selection  Centralized Indirect Cost System</vt:lpstr>
      <vt:lpstr>Indirect Cost Rate Proposals &amp; Elections</vt:lpstr>
      <vt:lpstr>Uniform Application for State Grant Assistance</vt:lpstr>
      <vt:lpstr>Uniform Budget Template - Overview</vt:lpstr>
      <vt:lpstr>Budget Purpose</vt:lpstr>
      <vt:lpstr>Budget Expenditure Categories (Operating Grant)</vt:lpstr>
      <vt:lpstr>Budget Expenditure Categories (Operating Grant)</vt:lpstr>
      <vt:lpstr>JTED Allowable Costs</vt:lpstr>
      <vt:lpstr>Allowable Costs § 200.403 </vt:lpstr>
      <vt:lpstr>Reasonable Costs § 200.404 </vt:lpstr>
      <vt:lpstr>Allocable Costs § 200.405</vt:lpstr>
      <vt:lpstr>Types of Costs</vt:lpstr>
      <vt:lpstr>Uniform Budget Template Outline</vt:lpstr>
      <vt:lpstr>Uniform Budget Template Section A:  State of Illinois Funds</vt:lpstr>
      <vt:lpstr>Uniform Grant Agreement - Part I</vt:lpstr>
      <vt:lpstr>Uniform Grant Agreement – Part I</vt:lpstr>
      <vt:lpstr>Uniform Grant Agreement – Part I</vt:lpstr>
      <vt:lpstr>Uniform Grant Agreement</vt:lpstr>
      <vt:lpstr>Grantee Budget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Hampton, Shannon B.</dc:creator>
  <cp:lastModifiedBy>Stone, Tammy</cp:lastModifiedBy>
  <cp:revision>176</cp:revision>
  <dcterms:created xsi:type="dcterms:W3CDTF">2023-11-16T20:13:32Z</dcterms:created>
  <dcterms:modified xsi:type="dcterms:W3CDTF">2024-03-26T16:06:38Z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0x0101003D691C890CC1C141B3769DAEBBB08F26</vt:lpwstr>
  </property>
</Properties>
</file>